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8" r:id="rId3"/>
    <p:sldId id="257" r:id="rId4"/>
    <p:sldId id="261" r:id="rId5"/>
    <p:sldId id="260" r:id="rId6"/>
    <p:sldId id="264" r:id="rId7"/>
    <p:sldId id="266" r:id="rId8"/>
    <p:sldId id="267" r:id="rId9"/>
    <p:sldId id="268"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7AB21"/>
    <a:srgbClr val="5EE5E8"/>
    <a:srgbClr val="E61F80"/>
    <a:srgbClr val="0D3571"/>
    <a:srgbClr val="FF83CC"/>
    <a:srgbClr val="E7F806"/>
    <a:srgbClr val="04E331"/>
    <a:srgbClr val="03E869"/>
    <a:srgbClr val="11FF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500" autoAdjust="0"/>
  </p:normalViewPr>
  <p:slideViewPr>
    <p:cSldViewPr>
      <p:cViewPr varScale="1">
        <p:scale>
          <a:sx n="92" d="100"/>
          <a:sy n="92" d="100"/>
        </p:scale>
        <p:origin x="1186" y="82"/>
      </p:cViewPr>
      <p:guideLst>
        <p:guide orient="horz" pos="2160"/>
        <p:guide pos="2880"/>
      </p:guideLst>
    </p:cSldViewPr>
  </p:slideViewPr>
  <p:outlineViewPr>
    <p:cViewPr>
      <p:scale>
        <a:sx n="33" d="100"/>
        <a:sy n="33" d="100"/>
      </p:scale>
      <p:origin x="0" y="76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3F56C3D1-691F-4B05-B418-A2157DFF565D}" type="datetimeFigureOut">
              <a:rPr lang="en-US" smtClean="0"/>
              <a:pPr/>
              <a:t>5/3/2018</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79A00D02-5F1E-4FC2-924F-60829A06D70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56C3D1-691F-4B05-B418-A2157DFF565D}" type="datetimeFigureOut">
              <a:rPr lang="en-US" smtClean="0"/>
              <a:pPr/>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A00D02-5F1E-4FC2-924F-60829A06D70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56C3D1-691F-4B05-B418-A2157DFF565D}" type="datetimeFigureOut">
              <a:rPr lang="en-US" smtClean="0"/>
              <a:pPr/>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A00D02-5F1E-4FC2-924F-60829A06D70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F56C3D1-691F-4B05-B418-A2157DFF565D}" type="datetimeFigureOut">
              <a:rPr lang="en-US" smtClean="0"/>
              <a:pPr/>
              <a:t>5/3/2018</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79A00D02-5F1E-4FC2-924F-60829A06D70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3F56C3D1-691F-4B05-B418-A2157DFF565D}" type="datetimeFigureOut">
              <a:rPr lang="en-US" smtClean="0"/>
              <a:pPr/>
              <a:t>5/3/2018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79A00D02-5F1E-4FC2-924F-60829A06D70B}"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3F56C3D1-691F-4B05-B418-A2157DFF565D}" type="datetimeFigureOut">
              <a:rPr lang="en-US" smtClean="0"/>
              <a:pPr/>
              <a:t>5/3/2018</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79A00D02-5F1E-4FC2-924F-60829A06D70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3F56C3D1-691F-4B05-B418-A2157DFF565D}" type="datetimeFigureOut">
              <a:rPr lang="en-US" smtClean="0"/>
              <a:pPr/>
              <a:t>5/3/2018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79A00D02-5F1E-4FC2-924F-60829A06D70B}"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F56C3D1-691F-4B05-B418-A2157DFF565D}" type="datetimeFigureOut">
              <a:rPr lang="en-US" smtClean="0"/>
              <a:pPr/>
              <a:t>5/3/2018</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A00D02-5F1E-4FC2-924F-60829A06D70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F56C3D1-691F-4B05-B418-A2157DFF565D}" type="datetimeFigureOut">
              <a:rPr lang="en-US" smtClean="0"/>
              <a:pPr/>
              <a:t>5/3/2018</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A00D02-5F1E-4FC2-924F-60829A06D70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F56C3D1-691F-4B05-B418-A2157DFF565D}" type="datetimeFigureOut">
              <a:rPr lang="en-US" smtClean="0"/>
              <a:pPr/>
              <a:t>5/3/2018</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A00D02-5F1E-4FC2-924F-60829A06D70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3F56C3D1-691F-4B05-B418-A2157DFF565D}" type="datetimeFigureOut">
              <a:rPr lang="en-US" smtClean="0"/>
              <a:pPr/>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79A00D02-5F1E-4FC2-924F-60829A06D70B}"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F56C3D1-691F-4B05-B418-A2157DFF565D}" type="datetimeFigureOut">
              <a:rPr lang="en-US" smtClean="0"/>
              <a:pPr/>
              <a:t>5/3/2018</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9A00D02-5F1E-4FC2-924F-60829A06D70B}"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3" Type="http://schemas.openxmlformats.org/officeDocument/2006/relationships/hyperlink" Target="http://animalcareers.about.com/" TargetMode="External"/><Relationship Id="rId7" Type="http://schemas.openxmlformats.org/officeDocument/2006/relationships/hyperlink" Target="http://careerplanning.about.com/" TargetMode="External"/><Relationship Id="rId2" Type="http://schemas.openxmlformats.org/officeDocument/2006/relationships/hyperlink" Target="http://wiki.answers.com/" TargetMode="External"/><Relationship Id="rId1" Type="http://schemas.openxmlformats.org/officeDocument/2006/relationships/slideLayout" Target="../slideLayouts/slideLayout2.xml"/><Relationship Id="rId6" Type="http://schemas.openxmlformats.org/officeDocument/2006/relationships/hyperlink" Target="http://education-portal.com/" TargetMode="External"/><Relationship Id="rId5" Type="http://schemas.openxmlformats.org/officeDocument/2006/relationships/hyperlink" Target="http://www.ask.com/" TargetMode="External"/><Relationship Id="rId4" Type="http://schemas.openxmlformats.org/officeDocument/2006/relationships/hyperlink" Target="http://everydaylife.globalpost.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hyperlink" Target="http://www.google.com/url?sa=i&amp;rct=j&amp;q=&amp;esrc=s&amp;frm=1&amp;source=images&amp;cd=&amp;cad=rja&amp;docid=lGOfbwps2IzY7M&amp;tbnid=77i_kGcjbchbwM:&amp;ved=0CAUQjRw&amp;url=http://www.marysvilleveterinaryclinic.com/&amp;ei=V1XtUubCA9DhsASEhICYAQ&amp;bvm=bv.60444564,d.aWc&amp;psig=AFQjCNGLaBvzxWdJbuxUCHBJa0Hr8tD6Og&amp;ust=139137118949767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frm=1&amp;source=images&amp;cd=&amp;cad=rja&amp;docid=mfTNFpnH2Z4VuM&amp;tbnid=rZKI1wbf0OTyfM:&amp;ved=0CAUQjRw&amp;url=http://www.glamour.com/inspired/blogs/the-conversation/2013/03/on-international-womens-day-wa.html&amp;ei=60TtUoZB0rSRB7qsgPgK&amp;bvm=bv.60444564,d.aWc&amp;psig=AFQjCNG9wb_IbMvbbx7zGmfjedFdvUrSwQ&amp;ust=1391367477220813" TargetMode="External"/><Relationship Id="rId1" Type="http://schemas.openxmlformats.org/officeDocument/2006/relationships/slideLayout" Target="../slideLayouts/slideLayout8.xml"/><Relationship Id="rId4" Type="http://schemas.openxmlformats.org/officeDocument/2006/relationships/image" Target="../media/image12.wmf"/></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0382"/>
            <a:ext cx="7696200" cy="1942186"/>
          </a:xfrm>
        </p:spPr>
        <p:txBody>
          <a:bodyPr>
            <a:normAutofit/>
          </a:bodyPr>
          <a:lstStyle/>
          <a:p>
            <a:r>
              <a:rPr lang="en-US" sz="6600" dirty="0" smtClean="0">
                <a:solidFill>
                  <a:srgbClr val="FF83CC"/>
                </a:solidFill>
              </a:rPr>
              <a:t>Veterinarian</a:t>
            </a:r>
            <a:endParaRPr lang="en-US" sz="6600" dirty="0">
              <a:solidFill>
                <a:srgbClr val="FF83CC"/>
              </a:solidFill>
            </a:endParaRPr>
          </a:p>
        </p:txBody>
      </p:sp>
      <p:sp>
        <p:nvSpPr>
          <p:cNvPr id="3" name="Subtitle 2"/>
          <p:cNvSpPr>
            <a:spLocks noGrp="1"/>
          </p:cNvSpPr>
          <p:nvPr>
            <p:ph type="subTitle" idx="1"/>
          </p:nvPr>
        </p:nvSpPr>
        <p:spPr>
          <a:xfrm>
            <a:off x="1676400" y="3886200"/>
            <a:ext cx="5715000" cy="914400"/>
          </a:xfrm>
        </p:spPr>
        <p:txBody>
          <a:bodyPr>
            <a:normAutofit/>
          </a:bodyPr>
          <a:lstStyle/>
          <a:p>
            <a:r>
              <a:rPr lang="en-US" sz="4400" dirty="0" smtClean="0">
                <a:solidFill>
                  <a:srgbClr val="03E869"/>
                </a:solidFill>
              </a:rPr>
              <a:t>By  Lauren Johnson</a:t>
            </a:r>
          </a:p>
          <a:p>
            <a:endParaRPr lang="en-US" dirty="0" smtClean="0"/>
          </a:p>
        </p:txBody>
      </p:sp>
      <p:pic>
        <p:nvPicPr>
          <p:cNvPr id="16385" name="Picture 1" descr="C:\Users\Chris\AppData\Local\Microsoft\Windows\Temporary Internet Files\Content.IE5\4063FT7M\MC900417460[1].wmf"/>
          <p:cNvPicPr>
            <a:picLocks noChangeAspect="1" noChangeArrowheads="1"/>
          </p:cNvPicPr>
          <p:nvPr/>
        </p:nvPicPr>
        <p:blipFill>
          <a:blip r:embed="rId2" cstate="print"/>
          <a:srcRect/>
          <a:stretch>
            <a:fillRect/>
          </a:stretch>
        </p:blipFill>
        <p:spPr bwMode="auto">
          <a:xfrm>
            <a:off x="609600" y="4724400"/>
            <a:ext cx="1599286" cy="1577340"/>
          </a:xfrm>
          <a:prstGeom prst="rect">
            <a:avLst/>
          </a:prstGeom>
          <a:noFill/>
        </p:spPr>
      </p:pic>
      <p:pic>
        <p:nvPicPr>
          <p:cNvPr id="16389" name="Picture 5" descr="C:\Users\Chris\AppData\Local\Microsoft\Windows\Temporary Internet Files\Content.IE5\4LWUGX3G\MC900417458[1].wmf"/>
          <p:cNvPicPr>
            <a:picLocks noChangeAspect="1" noChangeArrowheads="1"/>
          </p:cNvPicPr>
          <p:nvPr/>
        </p:nvPicPr>
        <p:blipFill>
          <a:blip r:embed="rId3" cstate="print"/>
          <a:srcRect/>
          <a:stretch>
            <a:fillRect/>
          </a:stretch>
        </p:blipFill>
        <p:spPr bwMode="auto">
          <a:xfrm>
            <a:off x="6781800" y="1582370"/>
            <a:ext cx="1359713" cy="1890979"/>
          </a:xfrm>
          <a:prstGeom prst="rect">
            <a:avLst/>
          </a:prstGeom>
          <a:noFill/>
        </p:spPr>
      </p:pic>
      <p:pic>
        <p:nvPicPr>
          <p:cNvPr id="16398" name="Picture 14" descr="C:\Users\Chris\AppData\Local\Microsoft\Windows\Temporary Internet Files\Content.IE5\WM1JRRDZ\MC900417472[1].wmf"/>
          <p:cNvPicPr>
            <a:picLocks noChangeAspect="1" noChangeArrowheads="1"/>
          </p:cNvPicPr>
          <p:nvPr/>
        </p:nvPicPr>
        <p:blipFill>
          <a:blip r:embed="rId4" cstate="print"/>
          <a:srcRect/>
          <a:stretch>
            <a:fillRect/>
          </a:stretch>
        </p:blipFill>
        <p:spPr bwMode="auto">
          <a:xfrm>
            <a:off x="1935188" y="351588"/>
            <a:ext cx="1642262" cy="1230782"/>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533400"/>
          </a:xfrm>
        </p:spPr>
        <p:txBody>
          <a:bodyPr>
            <a:normAutofit/>
          </a:bodyPr>
          <a:lstStyle/>
          <a:p>
            <a:pPr algn="ctr"/>
            <a:r>
              <a:rPr lang="en-US" sz="2800" dirty="0" smtClean="0"/>
              <a:t>Bibliography </a:t>
            </a:r>
            <a:endParaRPr lang="en-US" sz="2800" dirty="0"/>
          </a:p>
        </p:txBody>
      </p:sp>
      <p:sp>
        <p:nvSpPr>
          <p:cNvPr id="3" name="Content Placeholder 2"/>
          <p:cNvSpPr>
            <a:spLocks noGrp="1"/>
          </p:cNvSpPr>
          <p:nvPr>
            <p:ph idx="1"/>
          </p:nvPr>
        </p:nvSpPr>
        <p:spPr>
          <a:xfrm>
            <a:off x="1143000" y="1554162"/>
            <a:ext cx="6781800" cy="4525963"/>
          </a:xfrm>
        </p:spPr>
        <p:txBody>
          <a:bodyPr>
            <a:normAutofit/>
          </a:bodyPr>
          <a:lstStyle/>
          <a:p>
            <a:pPr>
              <a:buClrTx/>
              <a:buSzPct val="80000"/>
              <a:buFont typeface="Wingdings" pitchFamily="2" charset="2"/>
              <a:buChar char="§"/>
            </a:pPr>
            <a:r>
              <a:rPr lang="en-US" dirty="0" smtClean="0">
                <a:hlinkClick r:id="rId2"/>
              </a:rPr>
              <a:t>http://wiki.answers.com</a:t>
            </a:r>
            <a:endParaRPr lang="en-US" dirty="0" smtClean="0"/>
          </a:p>
          <a:p>
            <a:pPr>
              <a:buClrTx/>
              <a:buSzPct val="80000"/>
              <a:buFont typeface="Wingdings" pitchFamily="2" charset="2"/>
              <a:buChar char="§"/>
            </a:pPr>
            <a:r>
              <a:rPr lang="en-US" dirty="0" smtClean="0">
                <a:hlinkClick r:id="rId3"/>
              </a:rPr>
              <a:t>http://animalcareers.about.com</a:t>
            </a:r>
            <a:endParaRPr lang="en-US" dirty="0" smtClean="0"/>
          </a:p>
          <a:p>
            <a:pPr>
              <a:buClrTx/>
              <a:buSzPct val="80000"/>
              <a:buFont typeface="Wingdings" pitchFamily="2" charset="2"/>
              <a:buChar char="§"/>
            </a:pPr>
            <a:r>
              <a:rPr lang="en-US" dirty="0" smtClean="0">
                <a:hlinkClick r:id="rId4"/>
              </a:rPr>
              <a:t>http://everydaylife.globalpost.com</a:t>
            </a:r>
            <a:endParaRPr lang="en-US" dirty="0" smtClean="0"/>
          </a:p>
          <a:p>
            <a:pPr>
              <a:buClrTx/>
              <a:buSzPct val="80000"/>
              <a:buFont typeface="Wingdings" pitchFamily="2" charset="2"/>
              <a:buChar char="§"/>
            </a:pPr>
            <a:r>
              <a:rPr lang="en-US" dirty="0" smtClean="0">
                <a:hlinkClick r:id="rId5"/>
              </a:rPr>
              <a:t>http://www.ask.com</a:t>
            </a:r>
            <a:endParaRPr lang="en-US" dirty="0" smtClean="0"/>
          </a:p>
          <a:p>
            <a:pPr>
              <a:buClrTx/>
              <a:buSzPct val="80000"/>
              <a:buFont typeface="Wingdings" pitchFamily="2" charset="2"/>
              <a:buChar char="§"/>
            </a:pPr>
            <a:r>
              <a:rPr lang="en-US" dirty="0" smtClean="0">
                <a:hlinkClick r:id="rId6"/>
              </a:rPr>
              <a:t>http://education-portal.com</a:t>
            </a:r>
            <a:endParaRPr lang="en-US" dirty="0" smtClean="0"/>
          </a:p>
          <a:p>
            <a:pPr>
              <a:buClrTx/>
              <a:buSzPct val="80000"/>
              <a:buFont typeface="Wingdings" pitchFamily="2" charset="2"/>
              <a:buChar char="§"/>
            </a:pPr>
            <a:r>
              <a:rPr lang="en-US" dirty="0" smtClean="0">
                <a:hlinkClick r:id="rId7"/>
              </a:rPr>
              <a:t>http://careerplanning.about.com</a:t>
            </a:r>
            <a:endParaRPr lang="en-US" dirty="0" smtClean="0"/>
          </a:p>
          <a:p>
            <a:pPr>
              <a:buClrTx/>
              <a:buSzPct val="80000"/>
              <a:buNone/>
            </a:pPr>
            <a:endParaRPr lang="en-US" dirty="0" smtClean="0"/>
          </a:p>
          <a:p>
            <a:pPr>
              <a:buClrTx/>
              <a:buSzPct val="80000"/>
              <a:buFont typeface="Wingdings" pitchFamily="2" charset="2"/>
              <a:buChar char="§"/>
            </a:pPr>
            <a:endParaRPr lang="en-US" dirty="0" smtClean="0"/>
          </a:p>
          <a:p>
            <a:pPr>
              <a:buClrTx/>
              <a:buSzPct val="80000"/>
              <a:buNone/>
            </a:pPr>
            <a:endParaRPr lang="en-US" dirty="0" smtClean="0"/>
          </a:p>
          <a:p>
            <a:pPr>
              <a:buClrTx/>
              <a:buSzPct val="80000"/>
              <a:buNone/>
            </a:pPr>
            <a:endParaRPr lang="en-US" dirty="0" smtClean="0"/>
          </a:p>
          <a:p>
            <a:pPr>
              <a:buClrTx/>
              <a:buSzPct val="80000"/>
              <a:buFont typeface="Wingdings" pitchFamily="2" charset="2"/>
              <a:buChar char="§"/>
            </a:pPr>
            <a:endParaRPr lang="en-US" dirty="0"/>
          </a:p>
        </p:txBody>
      </p:sp>
    </p:spTree>
  </p:cSld>
  <p:clrMapOvr>
    <a:masterClrMapping/>
  </p:clrMapOvr>
  <p:transition>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8093"/>
            <a:ext cx="8534400" cy="609600"/>
          </a:xfrm>
        </p:spPr>
        <p:txBody>
          <a:bodyPr>
            <a:normAutofit/>
          </a:bodyPr>
          <a:lstStyle/>
          <a:p>
            <a:pPr algn="ctr"/>
            <a:r>
              <a:rPr lang="en-US" sz="2800" b="1" dirty="0" smtClean="0">
                <a:solidFill>
                  <a:srgbClr val="7030A0"/>
                </a:solidFill>
              </a:rPr>
              <a:t>WHY A VET?</a:t>
            </a:r>
            <a:endParaRPr lang="en-US" b="1" dirty="0">
              <a:solidFill>
                <a:srgbClr val="7030A0"/>
              </a:solidFill>
            </a:endParaRPr>
          </a:p>
        </p:txBody>
      </p:sp>
      <p:sp>
        <p:nvSpPr>
          <p:cNvPr id="3" name="Content Placeholder 2"/>
          <p:cNvSpPr>
            <a:spLocks noGrp="1"/>
          </p:cNvSpPr>
          <p:nvPr>
            <p:ph idx="1"/>
          </p:nvPr>
        </p:nvSpPr>
        <p:spPr>
          <a:xfrm>
            <a:off x="304800" y="1295400"/>
            <a:ext cx="8686800" cy="5075238"/>
          </a:xfrm>
        </p:spPr>
        <p:txBody>
          <a:bodyPr/>
          <a:lstStyle/>
          <a:p>
            <a:pPr>
              <a:buNone/>
            </a:pPr>
            <a:r>
              <a:rPr lang="en-US" sz="2800" dirty="0" smtClean="0"/>
              <a:t>       I want to </a:t>
            </a:r>
            <a:r>
              <a:rPr lang="en-US" sz="2800" dirty="0" smtClean="0"/>
              <a:t>research Veterinarians </a:t>
            </a:r>
            <a:r>
              <a:rPr lang="en-US" sz="2800" dirty="0" smtClean="0"/>
              <a:t>because I love animals.  I know creatures get hurt every </a:t>
            </a:r>
            <a:r>
              <a:rPr lang="en-US" sz="2800" dirty="0" smtClean="0"/>
              <a:t>day</a:t>
            </a:r>
            <a:r>
              <a:rPr lang="en-US" sz="2800" dirty="0"/>
              <a:t> </a:t>
            </a:r>
            <a:r>
              <a:rPr lang="en-US" sz="2800" dirty="0" smtClean="0"/>
              <a:t>and Vets work hard each day to make them better.</a:t>
            </a:r>
            <a:endParaRPr lang="en-US" dirty="0" smtClean="0"/>
          </a:p>
          <a:p>
            <a:pPr>
              <a:buNone/>
            </a:pPr>
            <a:endParaRPr lang="en-US" dirty="0" smtClean="0"/>
          </a:p>
          <a:p>
            <a:pPr>
              <a:buNone/>
            </a:pPr>
            <a:endParaRPr lang="en-US" dirty="0" smtClean="0"/>
          </a:p>
          <a:p>
            <a:endParaRPr lang="en-US" dirty="0" smtClean="0"/>
          </a:p>
        </p:txBody>
      </p:sp>
      <p:pic>
        <p:nvPicPr>
          <p:cNvPr id="4" name="Picture 2" descr="https://encrypted-tbn0.gstatic.com/images?q=tbn:ANd9GcS3TOaey4A6gTcm-KUJWvDJhcgNl_gR2T3UjQOxywpql2_EUm4d1A"/>
          <p:cNvPicPr>
            <a:picLocks noChangeAspect="1" noChangeArrowheads="1"/>
          </p:cNvPicPr>
          <p:nvPr/>
        </p:nvPicPr>
        <p:blipFill>
          <a:blip r:embed="rId2" cstate="print"/>
          <a:srcRect/>
          <a:stretch>
            <a:fillRect/>
          </a:stretch>
        </p:blipFill>
        <p:spPr bwMode="auto">
          <a:xfrm>
            <a:off x="914400" y="2971800"/>
            <a:ext cx="3995882" cy="3102686"/>
          </a:xfrm>
          <a:prstGeom prst="rect">
            <a:avLst/>
          </a:prstGeom>
          <a:noFill/>
        </p:spPr>
      </p:pic>
      <p:sp>
        <p:nvSpPr>
          <p:cNvPr id="5" name="TextBox 4"/>
          <p:cNvSpPr txBox="1"/>
          <p:nvPr/>
        </p:nvSpPr>
        <p:spPr>
          <a:xfrm>
            <a:off x="5282317" y="3429000"/>
            <a:ext cx="3352799" cy="1815882"/>
          </a:xfrm>
          <a:prstGeom prst="rect">
            <a:avLst/>
          </a:prstGeom>
          <a:noFill/>
        </p:spPr>
        <p:txBody>
          <a:bodyPr wrap="square" rtlCol="0">
            <a:spAutoFit/>
          </a:bodyPr>
          <a:lstStyle/>
          <a:p>
            <a:pPr algn="ctr"/>
            <a:r>
              <a:rPr lang="en-US" sz="2800" dirty="0" smtClean="0">
                <a:latin typeface="Jokerman" panose="04090605060D06020702" pitchFamily="82" charset="0"/>
              </a:rPr>
              <a:t>Veterinarians are apart of the Health Science Career Cluster</a:t>
            </a:r>
            <a:endParaRPr lang="en-US" sz="2800" dirty="0">
              <a:latin typeface="Jokerman" panose="04090605060D06020702" pitchFamily="82" charset="0"/>
            </a:endParaRPr>
          </a:p>
        </p:txBody>
      </p:sp>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520700"/>
          </a:xfrm>
        </p:spPr>
        <p:txBody>
          <a:bodyPr>
            <a:normAutofit/>
          </a:bodyPr>
          <a:lstStyle/>
          <a:p>
            <a:r>
              <a:rPr lang="en-US" sz="2800" dirty="0" smtClean="0">
                <a:solidFill>
                  <a:srgbClr val="E61F80"/>
                </a:solidFill>
              </a:rPr>
              <a:t>Education and training</a:t>
            </a:r>
            <a:endParaRPr lang="en-US" sz="2800" dirty="0">
              <a:solidFill>
                <a:srgbClr val="E61F80"/>
              </a:solidFill>
            </a:endParaRPr>
          </a:p>
        </p:txBody>
      </p:sp>
      <p:sp>
        <p:nvSpPr>
          <p:cNvPr id="4" name="Text Placeholder 3"/>
          <p:cNvSpPr>
            <a:spLocks noGrp="1"/>
          </p:cNvSpPr>
          <p:nvPr>
            <p:ph type="body" idx="2"/>
          </p:nvPr>
        </p:nvSpPr>
        <p:spPr>
          <a:xfrm>
            <a:off x="609600" y="1676400"/>
            <a:ext cx="3886200" cy="4191000"/>
          </a:xfrm>
        </p:spPr>
        <p:txBody>
          <a:bodyPr>
            <a:normAutofit lnSpcReduction="10000"/>
          </a:bodyPr>
          <a:lstStyle/>
          <a:p>
            <a:pPr>
              <a:buClrTx/>
              <a:buSzPct val="80000"/>
            </a:pPr>
            <a:r>
              <a:rPr lang="en-US" sz="1600" dirty="0" smtClean="0"/>
              <a:t>Students must complete a lot of training before they can call themselves a veterinarian.</a:t>
            </a:r>
          </a:p>
          <a:p>
            <a:pPr marL="171450" indent="-171450">
              <a:buClrTx/>
              <a:buSzPct val="80000"/>
              <a:buFont typeface="Wingdings" pitchFamily="2" charset="2"/>
              <a:buChar char="§"/>
            </a:pPr>
            <a:r>
              <a:rPr lang="en-US" sz="1600" dirty="0" smtClean="0"/>
              <a:t>  To be a full-fledged veterinarian, you need 8 -10 years of training.</a:t>
            </a:r>
          </a:p>
          <a:p>
            <a:pPr marL="171450" indent="-171450">
              <a:buClrTx/>
              <a:buSzPct val="80000"/>
              <a:buFont typeface="Wingdings" pitchFamily="2" charset="2"/>
              <a:buChar char="§"/>
            </a:pPr>
            <a:r>
              <a:rPr lang="en-US" sz="1600" dirty="0" smtClean="0"/>
              <a:t>  First, you need a bachelor’s degree in science.  This takes 4 years.</a:t>
            </a:r>
          </a:p>
          <a:p>
            <a:pPr marL="171450" indent="-171450">
              <a:buClrTx/>
              <a:buSzPct val="80000"/>
              <a:buFont typeface="Wingdings" pitchFamily="2" charset="2"/>
              <a:buChar char="§"/>
            </a:pPr>
            <a:r>
              <a:rPr lang="en-US" sz="1600" dirty="0" smtClean="0"/>
              <a:t>  Then, you need to earn your DVM (Doctor of Veterinary Medicine) from an accredited college or university.  This can take another 4 years.</a:t>
            </a:r>
          </a:p>
          <a:p>
            <a:pPr marL="171450" indent="-171450">
              <a:buClrTx/>
              <a:buSzPct val="80000"/>
              <a:buFont typeface="Wingdings" pitchFamily="2" charset="2"/>
              <a:buChar char="§"/>
            </a:pPr>
            <a:r>
              <a:rPr lang="en-US" sz="1600" dirty="0" smtClean="0"/>
              <a:t>  Students will also work as an intern while they are studying in order to get experience doing the job.</a:t>
            </a:r>
          </a:p>
          <a:p>
            <a:pPr marL="171450" indent="-171450">
              <a:buClrTx/>
              <a:buSzPct val="80000"/>
              <a:buFont typeface="Wingdings" pitchFamily="2" charset="2"/>
              <a:buChar char="§"/>
            </a:pPr>
            <a:r>
              <a:rPr lang="en-US" sz="1600" dirty="0" smtClean="0"/>
              <a:t>To be a vet assistant you only need 2-4 years of training.</a:t>
            </a:r>
          </a:p>
        </p:txBody>
      </p:sp>
      <p:pic>
        <p:nvPicPr>
          <p:cNvPr id="5" name="Content Placeholder 4" descr="https://encrypted-tbn2.gstatic.com/images?q=tbn:ANd9GcQPcGDyzfFZBSr8ZC6vlIisJbzg8DZ3UoCGzncXXkZd4T8QiqaA"/>
          <p:cNvPicPr>
            <a:picLocks noGrp="1" noChangeAspect="1" noChangeArrowheads="1"/>
          </p:cNvPicPr>
          <p:nvPr>
            <p:ph sz="half" idx="1"/>
          </p:nvPr>
        </p:nvPicPr>
        <p:blipFill>
          <a:blip r:embed="rId2" cstate="print"/>
          <a:stretch>
            <a:fillRect/>
          </a:stretch>
        </p:blipFill>
        <p:spPr bwMode="auto">
          <a:xfrm>
            <a:off x="5257800" y="381000"/>
            <a:ext cx="2895600" cy="2413000"/>
          </a:xfrm>
          <a:prstGeom prst="rect">
            <a:avLst/>
          </a:prstGeom>
          <a:noFill/>
        </p:spPr>
      </p:pic>
      <p:sp>
        <p:nvSpPr>
          <p:cNvPr id="6" name="TextBox 5"/>
          <p:cNvSpPr txBox="1"/>
          <p:nvPr/>
        </p:nvSpPr>
        <p:spPr>
          <a:xfrm>
            <a:off x="1143000" y="1219200"/>
            <a:ext cx="2286000" cy="369332"/>
          </a:xfrm>
          <a:prstGeom prst="rect">
            <a:avLst/>
          </a:prstGeom>
          <a:noFill/>
        </p:spPr>
        <p:txBody>
          <a:bodyPr wrap="square" rtlCol="0">
            <a:spAutoFit/>
          </a:bodyPr>
          <a:lstStyle/>
          <a:p>
            <a:pPr algn="ctr"/>
            <a:r>
              <a:rPr lang="en-US" b="1" u="sng" dirty="0" smtClean="0">
                <a:solidFill>
                  <a:srgbClr val="04E331"/>
                </a:solidFill>
              </a:rPr>
              <a:t>REQUIREMENTS</a:t>
            </a:r>
            <a:endParaRPr lang="en-US" b="1" u="sng" dirty="0">
              <a:solidFill>
                <a:srgbClr val="04E331"/>
              </a:solidFill>
            </a:endParaRPr>
          </a:p>
        </p:txBody>
      </p:sp>
      <p:sp>
        <p:nvSpPr>
          <p:cNvPr id="7" name="TextBox 6"/>
          <p:cNvSpPr txBox="1"/>
          <p:nvPr/>
        </p:nvSpPr>
        <p:spPr>
          <a:xfrm>
            <a:off x="5257800" y="2895600"/>
            <a:ext cx="2895600" cy="369332"/>
          </a:xfrm>
          <a:prstGeom prst="rect">
            <a:avLst/>
          </a:prstGeom>
          <a:noFill/>
        </p:spPr>
        <p:txBody>
          <a:bodyPr wrap="square" rtlCol="0">
            <a:spAutoFit/>
          </a:bodyPr>
          <a:lstStyle/>
          <a:p>
            <a:pPr algn="ctr"/>
            <a:r>
              <a:rPr lang="en-US" b="1" u="sng" dirty="0" smtClean="0">
                <a:solidFill>
                  <a:schemeClr val="tx1">
                    <a:lumMod val="50000"/>
                    <a:lumOff val="50000"/>
                  </a:schemeClr>
                </a:solidFill>
              </a:rPr>
              <a:t>IMPORTANT QUALITIES</a:t>
            </a:r>
            <a:endParaRPr lang="en-US" b="1" u="sng" dirty="0">
              <a:solidFill>
                <a:schemeClr val="tx1">
                  <a:lumMod val="50000"/>
                  <a:lumOff val="50000"/>
                </a:schemeClr>
              </a:solidFill>
            </a:endParaRPr>
          </a:p>
        </p:txBody>
      </p:sp>
      <p:sp>
        <p:nvSpPr>
          <p:cNvPr id="8" name="TextBox 7"/>
          <p:cNvSpPr txBox="1"/>
          <p:nvPr/>
        </p:nvSpPr>
        <p:spPr>
          <a:xfrm>
            <a:off x="5181600" y="3352800"/>
            <a:ext cx="3657600" cy="2308324"/>
          </a:xfrm>
          <a:prstGeom prst="rect">
            <a:avLst/>
          </a:prstGeom>
          <a:noFill/>
        </p:spPr>
        <p:txBody>
          <a:bodyPr wrap="square" rtlCol="0">
            <a:spAutoFit/>
          </a:bodyPr>
          <a:lstStyle/>
          <a:p>
            <a:pPr marL="171450" indent="-171450">
              <a:buClrTx/>
              <a:buSzPct val="80000"/>
              <a:buFont typeface="Wingdings" pitchFamily="2" charset="2"/>
              <a:buChar char="§"/>
            </a:pPr>
            <a:r>
              <a:rPr lang="en-US" sz="1600" dirty="0" smtClean="0">
                <a:solidFill>
                  <a:schemeClr val="tx2"/>
                </a:solidFill>
              </a:rPr>
              <a:t>You must love animals.</a:t>
            </a:r>
          </a:p>
          <a:p>
            <a:pPr marL="171450" indent="-171450">
              <a:buClrTx/>
              <a:buSzPct val="80000"/>
              <a:buFont typeface="Wingdings" pitchFamily="2" charset="2"/>
              <a:buChar char="§"/>
            </a:pPr>
            <a:r>
              <a:rPr lang="en-US" sz="1600" dirty="0" smtClean="0">
                <a:solidFill>
                  <a:schemeClr val="tx2"/>
                </a:solidFill>
              </a:rPr>
              <a:t>You must be good in science.</a:t>
            </a:r>
          </a:p>
          <a:p>
            <a:pPr marL="171450" indent="-171450">
              <a:buClrTx/>
              <a:buSzPct val="80000"/>
              <a:buFont typeface="Wingdings" pitchFamily="2" charset="2"/>
              <a:buChar char="§"/>
            </a:pPr>
            <a:r>
              <a:rPr lang="en-US" sz="1600" dirty="0" smtClean="0">
                <a:solidFill>
                  <a:schemeClr val="tx2"/>
                </a:solidFill>
              </a:rPr>
              <a:t>You must be a good listener.</a:t>
            </a:r>
          </a:p>
          <a:p>
            <a:pPr marL="171450" indent="-171450">
              <a:buClrTx/>
              <a:buSzPct val="80000"/>
              <a:buFont typeface="Wingdings" pitchFamily="2" charset="2"/>
              <a:buChar char="§"/>
            </a:pPr>
            <a:r>
              <a:rPr lang="en-US" sz="1600" dirty="0" smtClean="0">
                <a:solidFill>
                  <a:schemeClr val="tx2"/>
                </a:solidFill>
              </a:rPr>
              <a:t>You must be a good speaker.</a:t>
            </a:r>
          </a:p>
          <a:p>
            <a:pPr marL="171450" indent="-171450">
              <a:buClrTx/>
              <a:buSzPct val="80000"/>
              <a:buFont typeface="Wingdings" pitchFamily="2" charset="2"/>
              <a:buChar char="§"/>
            </a:pPr>
            <a:r>
              <a:rPr lang="en-US" sz="1600" dirty="0" smtClean="0">
                <a:solidFill>
                  <a:schemeClr val="tx2"/>
                </a:solidFill>
              </a:rPr>
              <a:t>You must be a problem solver.</a:t>
            </a:r>
          </a:p>
          <a:p>
            <a:pPr marL="171450" indent="-171450">
              <a:buClrTx/>
              <a:buSzPct val="80000"/>
              <a:buFont typeface="Wingdings" pitchFamily="2" charset="2"/>
              <a:buChar char="§"/>
            </a:pPr>
            <a:r>
              <a:rPr lang="en-US" sz="1600" dirty="0" smtClean="0">
                <a:solidFill>
                  <a:schemeClr val="tx2"/>
                </a:solidFill>
              </a:rPr>
              <a:t>You must have sensitivity to others.</a:t>
            </a:r>
          </a:p>
          <a:p>
            <a:pPr marL="171450" indent="-171450">
              <a:buClrTx/>
              <a:buSzPct val="80000"/>
              <a:buFont typeface="Wingdings" pitchFamily="2" charset="2"/>
              <a:buChar char="§"/>
            </a:pPr>
            <a:r>
              <a:rPr lang="en-US" sz="1600" dirty="0" smtClean="0">
                <a:solidFill>
                  <a:schemeClr val="tx2"/>
                </a:solidFill>
              </a:rPr>
              <a:t>You must be able to draw conclusions.</a:t>
            </a:r>
          </a:p>
          <a:p>
            <a:pPr marL="171450" indent="-171450">
              <a:buClrTx/>
              <a:buSzPct val="80000"/>
              <a:buFont typeface="Wingdings" pitchFamily="2" charset="2"/>
              <a:buChar char="§"/>
            </a:pPr>
            <a:r>
              <a:rPr lang="en-US" sz="1600" dirty="0" smtClean="0">
                <a:solidFill>
                  <a:schemeClr val="tx2"/>
                </a:solidFill>
              </a:rPr>
              <a:t>You must be able to tolerate a noisy work place.</a:t>
            </a:r>
            <a:endParaRPr lang="en-US" sz="1600" dirty="0">
              <a:solidFill>
                <a:schemeClr val="tx2"/>
              </a:solidFill>
            </a:endParaRPr>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458200" cy="520700"/>
          </a:xfrm>
        </p:spPr>
        <p:txBody>
          <a:bodyPr>
            <a:normAutofit/>
          </a:bodyPr>
          <a:lstStyle/>
          <a:p>
            <a:r>
              <a:rPr lang="en-US" sz="2800" dirty="0" smtClean="0">
                <a:solidFill>
                  <a:srgbClr val="0D3571"/>
                </a:solidFill>
              </a:rPr>
              <a:t>Clothing and work space</a:t>
            </a:r>
            <a:endParaRPr lang="en-US" sz="2800" dirty="0">
              <a:solidFill>
                <a:srgbClr val="0D3571"/>
              </a:solidFill>
            </a:endParaRPr>
          </a:p>
        </p:txBody>
      </p:sp>
      <p:pic>
        <p:nvPicPr>
          <p:cNvPr id="5" name="Picture 2" descr="https://encrypted-tbn2.gstatic.com/images?q=tbn:ANd9GcSyh48Zup6mA1AWeNZJh4U3NSO7UVLXVbV_RlQZDM9LNral8tHdmQ"/>
          <p:cNvPicPr>
            <a:picLocks noChangeAspect="1" noChangeArrowheads="1"/>
          </p:cNvPicPr>
          <p:nvPr/>
        </p:nvPicPr>
        <p:blipFill>
          <a:blip r:embed="rId2" cstate="print"/>
          <a:srcRect/>
          <a:stretch>
            <a:fillRect/>
          </a:stretch>
        </p:blipFill>
        <p:spPr bwMode="auto">
          <a:xfrm>
            <a:off x="4343400" y="990600"/>
            <a:ext cx="2321780" cy="2438400"/>
          </a:xfrm>
          <a:prstGeom prst="rect">
            <a:avLst/>
          </a:prstGeom>
          <a:noFill/>
        </p:spPr>
      </p:pic>
      <p:sp>
        <p:nvSpPr>
          <p:cNvPr id="3" name="Text Placeholder 2"/>
          <p:cNvSpPr>
            <a:spLocks noGrp="1"/>
          </p:cNvSpPr>
          <p:nvPr>
            <p:ph type="body" idx="2"/>
          </p:nvPr>
        </p:nvSpPr>
        <p:spPr>
          <a:xfrm>
            <a:off x="381000" y="1676400"/>
            <a:ext cx="4114800" cy="4876800"/>
          </a:xfrm>
        </p:spPr>
        <p:txBody>
          <a:bodyPr>
            <a:noAutofit/>
          </a:bodyPr>
          <a:lstStyle/>
          <a:p>
            <a:pPr>
              <a:buClrTx/>
              <a:buSzPct val="80000"/>
            </a:pPr>
            <a:r>
              <a:rPr lang="en-US" sz="1600" dirty="0" smtClean="0"/>
              <a:t>Veterinarians are known for working long hours, on weeknights and possibly weekends. </a:t>
            </a:r>
          </a:p>
          <a:p>
            <a:pPr marL="171450" indent="-171450">
              <a:buClrTx/>
              <a:buSzPct val="80000"/>
              <a:buFont typeface="Wingdings" pitchFamily="2" charset="2"/>
              <a:buChar char="§"/>
            </a:pPr>
            <a:r>
              <a:rPr lang="en-US" sz="1600" dirty="0" smtClean="0"/>
              <a:t>  Vets can work in a clinic, on a farm, in a zoo and anywhere animals would need a vet. </a:t>
            </a:r>
          </a:p>
          <a:p>
            <a:pPr marL="171450" indent="-171450">
              <a:buClrTx/>
              <a:buSzPct val="80000"/>
              <a:buFont typeface="Wingdings" pitchFamily="2" charset="2"/>
              <a:buChar char="§"/>
            </a:pPr>
            <a:r>
              <a:rPr lang="en-US" sz="1600" dirty="0" smtClean="0"/>
              <a:t>  They usually wear scrubs and a face mask. </a:t>
            </a:r>
          </a:p>
          <a:p>
            <a:pPr marL="171450" indent="-171450">
              <a:buClrTx/>
              <a:buSzPct val="80000"/>
              <a:buFont typeface="Wingdings" pitchFamily="2" charset="2"/>
              <a:buChar char="§"/>
            </a:pPr>
            <a:r>
              <a:rPr lang="en-US" sz="1600" dirty="0" smtClean="0"/>
              <a:t>  They also wear protective gloves so they do not spread germs to the animal or to themselves. </a:t>
            </a:r>
          </a:p>
          <a:p>
            <a:pPr marL="171450" indent="-171450">
              <a:buClrTx/>
              <a:buSzPct val="80000"/>
              <a:buFont typeface="Wingdings" pitchFamily="2" charset="2"/>
              <a:buChar char="§"/>
            </a:pPr>
            <a:r>
              <a:rPr lang="en-US" sz="1600" dirty="0" smtClean="0"/>
              <a:t>  To make sure their hair is not in the way, there is always the option of a hair net!!  </a:t>
            </a:r>
          </a:p>
          <a:p>
            <a:pPr marL="171450" indent="-171450">
              <a:buClrTx/>
              <a:buSzPct val="80000"/>
              <a:buFont typeface="Wingdings" pitchFamily="2" charset="2"/>
              <a:buChar char="§"/>
            </a:pPr>
            <a:r>
              <a:rPr lang="en-US" sz="1600" dirty="0" smtClean="0"/>
              <a:t>  A vet can also choose to wear a white doctor’s robe over their normal clothes. </a:t>
            </a:r>
          </a:p>
          <a:p>
            <a:pPr marL="171450" indent="-171450">
              <a:buClrTx/>
              <a:buSzPct val="80000"/>
              <a:buFont typeface="Wingdings" pitchFamily="2" charset="2"/>
              <a:buChar char="§"/>
            </a:pPr>
            <a:r>
              <a:rPr lang="en-US" sz="1600" dirty="0" smtClean="0"/>
              <a:t>  Along with that they will need to wear a stethoscope.</a:t>
            </a:r>
            <a:endParaRPr lang="en-US" sz="1600" dirty="0"/>
          </a:p>
        </p:txBody>
      </p:sp>
      <p:pic>
        <p:nvPicPr>
          <p:cNvPr id="6" name="Picture 4" descr="https://encrypted-tbn2.gstatic.com/images?q=tbn:ANd9GcRbGNop6kKvclE7Fj2AhIMdEJmJRlmofU0Rqr5Jq0TFisD3PKMS"/>
          <p:cNvPicPr>
            <a:picLocks noChangeAspect="1" noChangeArrowheads="1"/>
          </p:cNvPicPr>
          <p:nvPr/>
        </p:nvPicPr>
        <p:blipFill>
          <a:blip r:embed="rId3" cstate="print"/>
          <a:srcRect/>
          <a:stretch>
            <a:fillRect/>
          </a:stretch>
        </p:blipFill>
        <p:spPr bwMode="auto">
          <a:xfrm>
            <a:off x="6446520" y="762000"/>
            <a:ext cx="2194560" cy="1828800"/>
          </a:xfrm>
          <a:prstGeom prst="rect">
            <a:avLst/>
          </a:prstGeom>
          <a:noFill/>
        </p:spPr>
      </p:pic>
      <p:sp>
        <p:nvSpPr>
          <p:cNvPr id="19458" name="AutoShape 2" descr="data:image/jpeg;base64,/9j/4AAQSkZJRgABAQAAAQABAAD/2wCEAAkGBhQSERQTEhMWFRUVFxwVGBgYGBgYGBwYHBocGBkfGBgYHCYeGB0jGRgXIC8gJCcpLCwsGh8xNTAqNSYrLCkBCQoKDgwOGg8PGiokHyUpLCwsLCwsLCwsLCwpLCksLCksLCwsKSwsKSwsLCwsLCkpLCwpLCwsLCwsLCwpLCwsLP/AABEIAMIBAwMBIgACEQEDEQH/xAAcAAACAwEBAQEAAAAAAAAAAAAABQMEBgIBBwj/xABGEAACAQMDAgMFBQUGAwYHAAABAhEAAyEEEjEFQSJRYRMycYGRBkKhsfAUI1LB0QcVM2KS4XKC8VNjc6LC0hYkdJOjsuL/xAAZAQADAQEBAAAAAAAAAAAAAAAAAQIDBAX/xAAtEQACAgEDAwIFBAMBAAAAAAAAAQIRIQMSMRNBUQRhIjKRofAUUtHhQoGxcf/aAAwDAQACEQMRAD8A+y0UUVseYFFFFABRRRQAUUUUAFFFFABRRRQAUUMYycCqF7r+nX3r9oHy3qT9AZpjov0UsP2gQ+4l65/wWbkf6mUL+NQ3uv3FG46W4q7lUl3tD3nCA7VZjywxAoplbH4HNFFFIgKKKKACiiigAooooAKKKKACiiodVqhbUs3b4UDF3VLr+IRCgZ7bhEmCMyPTyrH67XBX8G7HEEqBH+Ydsg9pNPes9d3TtBUAYPf1gjjGJH86xut1kGYxEiSZPkTIkjNef6iSk6RrDBZTrAGATMxAkQMsQPXBz61a6h1xLgCxuVR/FH4mcCfr+OKu9Q2gw20kyPrn4j41LoOowSOQfAwbsCRkccGD/Os4ppUXhmgGkuP4lLweI3RjGIEdqKr3/tVp7bsjJdDKxBwGzOckZoqOnIqz7DRRRXrnIFFFFABRRRQAVDqdbbtibjog82YL+Zqasp9sL7J7e4h23E067G2hirNccDaCD5DtTRUVbHH/AMRWj7m+5/4dt2H+qNv41wes3CfDpyP/ABLiL+Fveaxeq6zrrlxv2e3cNvedpuWY8OAstdIAECTGfEfhVfT/AGc1zlvaXvZhyrOfaQSwRUDbLIjcAvEgGBPFVtXdo2UF2TZs9Rr74y92xZHJ8JbEx71x0EZAnbSnrfWPYMq3rupfcN0q9uygAdUb/DUOSN4aATjvWU1f2fS25TUXXf3Ec2rRdVNxgyC491xmNxgD7wmcAveq9Y0N9bbXNzezAx4wFS6iqxLKsOVQqRBiSuRT25XLXsh4p8Jnv9+6Itmw12WIRnBu7gERt375iUE3AvHr516Ptv7IwLCW1PsyELojBWTeSfZghiVIIGIpr0rpWmuW1urpgN4mLikuIHsjuDE5hY8jz61FqerLbbbYt2l2wN0IOBA2gEYAAAnsMCkqk6r6scm4xtv6Ipaf7VX7xwbdkA3S1x7VxkCIisp3MdoOXEny4HFNLd642htPeMvcuWGIhRAa/bIEKAMLH1rjTfaLd4b5Qq2DyfTxCCpHnV/rh/d2/wD6jTj/APOn9KTxJKqCMlKLadj4CiiipRzPkKKKKBBRRRQAUUUUAFFFFAAazPX7mw7nbO3wrEye5JiBmMVodVcKqSokjt+ufhWH6j06/qnZvEQu4gGFGOFAHOYB5zPlWWpJrCKoQ9Z6mwDSTkRwBjmIGOfp2rL3dcfFDcjsDPnj1xWl6norVpdt4tcvsSWRIVFjgOWycGSB9ayZ0z3LsoqqDILnwp8A2QCfj3rgqnlmsVgrC4AdwG4nA97wk8cd+T5Vpeh9PbcH9mLmfDAEblMk7Qdz+eQAIk0osaMBvZowBLQHbCk8Ak9h5n8KaWdLd0+9FY3CAWfZvUIAIlmIiWBgDJJiBS1J4qPIVRtupfZbSNddiQCTOHcD6AEfjRSvSdS0zW0Z22MVBZW3AgxmQEgZorD9XNdkVvPp9FANFe4cwUVzdWQR5iMc0p0OiuWXLXdQbgCQRtA7zuOfLyFK8jocUV4zgCTXtMApHrHP7Rc9Etfj7U08rN9QNwX7xU2wvgEsHY4STCqQI8XnSfBrpfMeajXW0n2lxFIUudzAHaOWjmB51RvfavTKB4y8zi2rMcYPlHFRtpFuMWZwxuRbYrYQeEDeAxum5C+EcdwK9s2UHujUGT2dbQ9P8I25+FTUVydTbF3VED3W2WtY3tRZvMttVVA6j92S+15IW2srkCVPPFFOnom3/wCWtr7oP7Tq5iCqjcgdA0KoMR90VornTlYArpkJzJvb7pB7e8WGfjVu3bKFRbW1b4kKttSeJjbBzkD4jyzp1KWCdhW6h1Szb0zrpypCqEUAsFClgvvnEwxPvST51kD1D1sr8y35Fq3/AFvRm/YuW8EkeHeTt3ggrMEYkefevld+6bbMjvYRlMFRaZiCP+K2frNdPptri1+fn+jj9UpWn+f9GbdU/wC+UY+7bz9Sq/nW21bXWt6bds2G9pjMt7QncrAkEbVyMiTWQ+y3TH1Tgi9c9ipG9lt+zUwcorBhkjyBjvW669fCrZYjH7Ta4+LGp1pLeor8+yK0ItRcn+fdmgFe0pfro7L9TFRN19uwUfU1zhsbHdFZ9uuXP8o+Vc/3rcP3vwp0Pps0dFZr9vc/fNcG6T3P1NIOmzSm4ByRXB1SDl1HzFZlhPaajK9o4+tA+maVuqWh98VGes2+xJ+ArOAVIqH9GnQ+mh5c6zbjhj8h/Wq7dbUZFs8RMjiluyK4Kz+H65ooexCfqfQFv37l1mK78kDziPhwByD3866/uC0AoXcoVCgzumTLMdwPiJ8oAFNNsd/1864ZwCMiM4zuxxgVD04eDRIUW/srZU7hvLTIl4yMgyFntSfqdpWcRb9qECjaFcDcPGNz8D3OSR5gTzqtdqCqkjZgY3An65Aj51876n1VXvJacwu8RJZgGBksFQyQBmC0TXBrwjKarAqtDi2unjxWgzHJIvugk5ws4jj5UUp1fW9KzuxNxpY59grTmOTeBP0HworDpv8AaKkfY+hdWD6ZLjwuIPinIxn1pvXwnomvZuCw2EYPBnAk+Ud6+5aYQi53YGfPHNepCe7kxlGiSq+ssF1KgKZwd3BXuMek1LcuhRJIA9azvXftJcUoulRbm7duZjCrjw/HJk+gNW8ImKbeCxqdUNPbnUuogsyBZUEDxASSdxA588mr2k6stxiFEqqhi/AlgGAAOfdIPzFZHqWrNxE9qqM0KjESRJ+8NxG2GGSMkSO9GkTYsEruaCYwCY+6vYRUK9xt075Nfe6xbX726P4c/jxSQ6kXPbvAUG4Y3QR4bVsSe0CJ+VK7usUMFLQSCfkAfzggeuKSJ1+8r6iyosILd0lmus4MsBiE5wI/61pW97UWlHTyzUG/G0tdQAmAQgzGYY+ILjnivTeViB7ZpkiV3cEglTCgACQAcQO9Y+91u8JB1OlQABvAC/JYHaHuQSAoMeTCq93rQjxdSA9Fs2x28wrRmrXp5fl/wD14/lfybXXqkAMhvQrR4l7zgl2yTxVhssP3e5ZHixIwsGNs4iOZ8I9K+aajrCEqBrdU48e+GYDgbNu1RMmZn/euHfTuSFtaq9zljcaCVaARuAwdh9QT6VovTPu/t/aM/wBSnwvz6M+vXdYizuuIv/E6j8zS3WdX0DR7W9pWI43Nbcj4c18i6f0y5bdHuaVnQEKVKFQxbwqJI53MI9YrQWNNfDo9vp6KFEFX9n4pcPJ3QQQAVEdj6VT9NGL+b/iJXqZP/H7M3b/bjQIAP2q3AEAKHI+ACpFLeq/azT6g2LVl2Zvbq3uOohVecsB3IrMqdYjhUsW7RusSsbfuW8yVMRCzn4d6t2emat9Vbv39kIThWMAHcYUfFvoKXT045v7r+BvU1JKq+39mpmuWNdQTR7MmsbNzkN+v+tdqa9FuPKPOqnUuvWNNHtXCk5AIPtD/AMNoAu3xIC+tKwL6pXOs1iWk9pcdbaAxuZgq/wCokbz6LJ9KwnWf7Smgi0Fsjs1wB7p/4bSkov8Azl/lWE1/2je6/tGLO/8A2l072+QPhQZ4GKb9xq+x9I6x/aQigjTobn/eXd1q0PgoIu3P/JWTs/2kahbkm7bcT7radBbHomwK6j/m+tZNLjXbg3MWPmT6E/LioiwzNRuXFFqD5Pq/T/7S0b/GssP81lxdX/7b7XA+DGtJ037Taa+QLWotlv4WPsn+SXNpPyJr4CzcHg+dd/tzdyGExDeL86dr/wAJ2M/QrPscKxMsC2QEzgDw8mRxHlUd7WgEQyxJmZmB8JEz5xXyfoeuvWlyzKpyiBxcWfMJu8DDmf505032gG5dy7hBJh9pyIAHK+RMgzJzXNLWcXSBRXc3F7qH7suvaeYPBg9x+Bx+FQ39WDuIBlMyFJIIAJxtg4+nesr1f7Q2i6eJ1kjghbrKuQONpMxgT6RVzU9UXa3soIzuAiR8YnaeQOc0nq9x7UO9XryFkAEclZBJHaMgEzFYfWC2dSGuXLQZgXhxkGZCkGeWAmB2IJr3S9W8UQQIKwBPrmR85pJbUG4zW/aKFxuXcUfaZBY44BPHlPNc0tVzdg1g0em6Eiooxcx7+5hu9fcP5mvKVtZQ86kfWPwnFFY9Rhth5NV077JuCrE7cCd2ScRxOBPatxY6lcW2iK2FULMZMd/Svn9vrLXlUW7y2maNysHZvF5QsQcNyMEmag1nVdStu5cJYJa3KWgEMye8VMe7OM4yIr0dOUYkOPsby85JkmfiZqnq7pCnaQT28Sqc4kFjGOY9K+W2fttfuKXW3dZQYLLEDvmBWk0CC4dr3goOVdi/iJMREwFA5PwjmtNXVjDFhfhFnW/aQEBTll3TEQyHAxPfuKq9H6476hym5wq+5Ay3AzBgZ+g5pdY6dZ3EagPKkiUBCODkQYHhiIGK0eh6lprX+HbI7YXPzJbNYw0J6lTyZ2k8scW7BCFmB9o6wzW4Vpk5UkYIk5jyqtrLdu6jm5pmYscBwRmYB3qS7kmCAJxMnyjP2gUQdlwSRwhbHcwpJGPPFSanWpCC4B+8bYQ7IuJYEktOBsBMjAYRNay0blut2jaMlQl1PR1KgWbRTZCF3RFuFxtTc28MuwsWkbQ3h9ZrRaH2W0b7VtWAzCJBPmImPhNLV6tpxbQ77aq1woVNxF2pEgtK45yeBMAzMK7n2vQMwD2toPhJuSY7SVIB+IreMJvuTKUa4+xtv2lR3Hymo7T21LlcNcbcx8WSFCCewhVArDv9uE73bH+pj/66q3/t1b/7az/pn85quk/b6mfUXhn0K7dUlSW91gwBEiRkSCMwQD8qG1yAe9+vnXzJ/t6va+PlbH/sqK19v7YJLXrh/wCFY/kKHp13Q1N+GfThrlUbpZjEcrug4I94L9KtW9UhAMzjIxj48ivlVz+0y3/HfP4f+qqrf2jW8+G8fi3/APVChFf5Ie6X7WfYDql7Ax5EMfyWuBrh2JH/ACN/MV8ff+0dCP8ABc/Fh/SoD/aCvK6eP+cfyWjbH9wfH+0+s9Y1pey6ozI5GHVlVh5wScSJEiDmvlnXumaiyj3N1pUJA8NwPdYnuxkk/Wqx/tFbtp0+bH+lFn7VHU71ezaCkZkv5/H0pPbWJFJTb+USiSpPzJr3SJvhVGZ5p11G5ZTZvVnLIG8JQASePd7etR6fqNlitsW3AJ73MA58l8vzpPS7NldR+BUyMlzaJJBI8Ofn8K4NwTBprpur2pxaK+vtWH5VP+22sRbT3olneIiZmaXTj5Hvl4Ed1GGCpB7SCK8t6ZyC2xoByRxNaI66w2SlsEQOXPln3j5yfWvH19gR4bYkA5UnkSe9GyPknfLwZ5d4MJMzwMfo45p10/pjW1lww8UMhLKceoExjkTXmn6jba6qKlnaeWKifkCaa63qpO8SoMeAgwSIgjPEGPpxXNq1FpRLUm+UVv2lLJ3pYl8nNx2AnJgnkn4VY1HWWa2bgtDPvhfaFvWSTgZGBA471jnL3P8AE3BhEmCNw44j3vXvWq0SFbQW0xQEbiIZdxGPFJyQYzgcYFRqSikrB4K/T+pO0wvs13KpwY84IMk4ExH0qe11E3FCgHaQZmAO8ZODEeXlXk3CCbiyc75AL+XiJ92R271z1S+lq2DG1sCYE95AU/oTmuWW1vAnLsNbV63AwR8cme+YzRWObrYJkuxPnAH86KrpSDafSdBptPZvG3p7KFrjgMw3FlXLMFLGLayCuYyMzAqv1fqIRmliPaXDh3m4seEBmMjaNrQp8yTzVXS9WRHY5WAFXbtDSSSGYD3szBPE8zxNq+kh13uXIBzlcgjdMuMANJgAzJxSkm8FvKpC63eVXY2Qo8RL8geLvAHi/Xao/wBuFwkOShlZ2bR4QSRA75g/LvXLEWuAoJAYGT94DdjmBiHMcVC/WX2+zFgW0zvIO4t3Hib3vh2iko8mFVyU+t6p4Yb2IThtxmJkfDnjFLvs11RhqU3neCY8e5gJ4IExNMW6e2o8Ck7nYhVADSY+7B5p70f7FW7FpbmoJYzldpUA9t0kFjIB8PGeZro09bbCi4JDu71O8rL4UO47e47E9j6Uj+2ustNZnUWAGnajow3A8/eXK+YJrQs+9lP8J+6VjIAkAnxY5G4enlWa/tA6BcuoL6nw2wRsODkmSAY5AnvPatYeoi2UfOC1czUjJPFQ1u3kon01guwURJxmuLqFWKnkGDXIo25oYE2mSW+R/X4ioiKa9K0B8RI7qo8ssJ/AVa0vREuBz7Qi4G8KbQZE5yDK/MRSlOKsSyKT04/H4VWa2Qa1LW9kg8tjPEV51rpCooYbNwALDcrHJGBByR5eVckNa3TKoy1WUt4E96juxuPbPERVlEwIrpbLgRJZkVe6VbkuPQfzqEL4Qf1zU/S28T/A/wA6mLtmjWBj1u34rYPayp4+NVNJ/ipHEngZ4xVzrpUOgbd/hLxHl61S0RQXAVDd4kiPdPOM966X8xyL5SCzqFWSVO4YGRxB/rUl+/utlv8AvAB/oqsblr+G5/qX/wBvnVsNa9j7tyPaY8SzOwf5CI+VShsLnUi1srMcRHBgAZ+lVtc5kQeFT/8AUUe1tbY2P6+MZ/8AJiptY1vcPC3ur94fwiPu+UUVgXch6eP3qfEVc1h8bj1auekW1e6oVGkZkuIA7Y25q51XpjW77W8MWkyCI7yJmMHvUTkqoqHzCfoWr2XQWeBBmcz6VoV6oLgG8wPM7gfelYYEzPHaIrHRTjpt1SUEnyMntzj/AHHFcurC8lNGt02tUSxJ5PvSYn3ecsT/AJj2xxSXrHT2Ji2kmIOARBPKg5EHv5VHbS24fdunEQSQIODmJOKd9L1agEtM8DHMzmD+sVy3syiM0Zy39n70cfhP4xmva0r9cRCVM4MYUEfnRVdafgzyc3byrbLXVa3KyA8qTCyu0HzER5+hpN1S87G1LtdnxkPO1eIDGcnbzPwp7ee3eDlCjsD7u9WmTHgzjhiSFjAMil166i+DZtLe9NyUzEESOTI48vppHA95a1HW0ZAtsMrY8VySRtkAW0UKoX8BSS87uWkF9iljH3RMMTHnIo11/UMGtgXSEBfJxt7n1ET3qDR6S5cZFtWirPExIXZiSZOe5M1SjWRVZpfsdZSGu3CF9mVVC07BKyzhlzIidvcMIk0z6jrg4i0Q4gS6g7zLAF1/hGFBBJ4AxIqlqjYS14XLLbAsudsBnjJtkMdwJgxE57xVOzdO/wBlvBYsUChlRlYjklhtK8TJxANYOOdxqlSL2S0q4LMT4Va4H43cEQIgSTEz5Cm/T+rBn2sCxiDIkT2G5PCGB795rN39OAxCq7QShDKWDQMqtxDnluAMQam0LbfGF81kKTEABQ8gEyJwACPxpS4sBB9s+gnTXiV2i25OwC5vIiJmSWAk96zBFfS/tmfa6Z2ZSGtsDLBnIMZAuIICnOG+sxXzau/Sluimxp2CUw6RoPa3FB4HPIn4GqhtFSQeQYq/0TU7LhxmDHzEfzolbVIuSqJqwAAFTAUbgB/vSvT6uXeQngkosAeI8ERljzgk81S/aWts0mSPI/MceteaK07MCuCeTiB55OPrWUPSyhbbMVNVSGbOAu+7tDHxLuYlvEcMQBDDvmOZpfq9QO3uyIG1kkCJ3ZPPPJ5qRrJF5ju3DA3/AOJDL3AKiSDnaBgGoeou2FDkQBgyCSe+I3HAzFKEVZ0bRdqEBbdM+fOO8T3rqYA+FcagtwWnuR5H9YrsITwCfh5V0CWD1z4Vn9ZqXpvL/rsagZDgQfmPWptECocx+oNEaTRTY167pCbikAmLa8fClWjA9qMGYbv/AJCaudZuTc8eGCqMDEAYqho3AuSPJvoVaf51u/mOZfKV0uDuv41dN9fYA7MG4cT32AVVYIJ97t5fhUrbfZqpJjeTI+AFSvA2jj2iR7p+vpmrVywHuBVVi0Lhc42icegiqwW3nxNHw/3zWk0WlR/FtOxduSCGJwOVM4giMisdXU2RFLDPOn6a3p8hjMZJBhvQErK5HPpUFzVC3udUDe0BA3GdsZwPPB5xFXeo6M290AFZzu2+GeAST70Gs6oXdkERO758ntA/GuWEtztkRtvJL0Xoy31ckkEeQ9J+B+tQWtI1ttrIVIkkk/FRA7GZ9audOZF3bDcBBkrgJjCliTJmflVnrNltiuI5lgDxnlZyY/Ak1W57qfBupZPRrQbah1ZiJmTAGCMY5x61Q2MAzByE3CFYgnjy4nNcXrMuFY89yZyBIn0qK8qgrEsYB4xgRP4ChRxRLLF3rRBjxfIwPpXlLDp27En9fGvavpxLwPxsYgWhNwwWnavlO1ge/ERMVVXXgIDaRmcBhJG5UEz4ZmcZBxFVL2p8PjUsYgGQQJUY9CMVILA2jdeVJzC55HJAOPKIoSoxSosjqu9YZmUltxfknHmIxOT8vWtlp/s5+w6b2jXka47KdyDd+7KztE++D7xgeWfLPdCCPftrttbZBcsyz7MQTJOAfgDA7YrTdQ1gIVbRvL2XwtsuGfCwMQBunMAERzmMJvO1CKCXhf3G3pzcVSz+IyUUKA7KlqIMwdviMD40p1D7EKKADuYHALKGAIQiSwcFd0mYJq3pWe5c8TqjWxAe26swDCCFCbcGcntuqg2iYONrI53AKttycGYyQA4jcO3IMUJLgq8DCxd3KSEBlTuxc2g43EBcrdmPFwZic130jXhCoZN3LAm420MZhXgLIZhJIgiaht3JVy2wETj2kMyEhwynfsmGIgcya91lw4ublt7zuhWVmUgbSrqRKeIDPn270qA96ncLWroNw2IXA3e8CCyoSI3KdzDI7rzNYKa+i2xbfTXw7KqlPabVO1pMyvhXYykqpgd9vGa+eC1JhZPyro0naKide0nnmpLJ8dQhTMd6Z6TSm2247f4Src5xwePjXRDDtmsncaJSxYyeakXVFEeCQdpAgkRPP1GKutcRhLIFJAgrP1jsCDxFe/3cIM+IMIxgg95nggQZ/OK7JakHA41BqRS0HV3OFVAFQjxEgATyc+bAHzqQ37e32ZG4yfIHKiGXPu8fjQnRoQ+MAZJUMCTA8InkZ9P9uP7k9nbZmIxgmZX4COfFtB/2NecoXwdm4WagADzPE+Y+Hyqwu63bVxH7yQDmRtgHHHJ/CuPZFlG73iwMd2B8vXNaex0lCti2/iVGusTIB2EiB8zB9M1M5qCyQ50ILdxiy228TjGIPy8prcdQ+0tkdOSxb09pWdDuJXeQSzq7I7EshYqO5gExS2wEttbhRKsdsAYY8x+uKsfsyXFIZYWyoaB3DA3APhNci1oak4tp0mZ/qOcCLrfT3u329mpaEUnHAVJJJ7CBSbp9rxE+SOf/ACGthf14tpqDB8QQOR5BYEEjiScZzWc6YLbXCB7ThpkAjaRBnbmvTWonKT8MzjP4SglgrEEeKQDVttCzW1GJ3v8Akp/rTC50lGuD2YuGZG1U3kEepYT+dLddcYwqkxPgxBz5gcE4oUk1aNI/EVbulYAzETHNPrd69aZTYZiI4UESfIxyYNUL+lTbtDnnuhBwPiZyIq3qdXdsAxO5wF3HsOYUdsVlrq1QpXY4s9VRnUH95EEbvdUwAZHDMc4jEUu63pQoNxbaqikD3j4z5RHlmc+hqDT3ERQd092gmCx8/WKua7UI1sw6OCThiSB5eL7o7Tj0NcUY1L2COcC2z1TeJKQvBCiQIyD6gDt/Wrl7ViFL3ZWDkqTkmRIiBnFS6MbDDFVZRCqB+JbdwcYINJup6hgzKW5w3dTmZH8PlitNqlKkVWaLV/Ti8WYMu8YULhSOMAjBql7BvZgqDuG5D8ZBk9hgnmu76XFa25WFChv8pPLTHrOPhV7WaEsFnxbobbvA57logxxngVa+F12KWCLTaRCi8tiJBUAxjAPwoqnc0qyY3EehEflRQRbPU09oBQWxJkgggmfLlQBEmPlUmpt6aAwLCRwBJBE8gRALDiZgzVLp2ttpl7ZY8YaO8k5BAPEVDc1AYy08dh6fHsYFaKOQ25NP9nAq271wwFY7UYiW8zx4ZgqOexptrdazKGW5aKsALhQspZ+RCjJgr/Cq8iYM1D0zW7On2DZH7wMyQRuzuncoxLkmO8ADOKkutbkgKSVTBtqQS/ugGGYqWG4SYzJk1yTVybZL5KeiutavOGTdaCF2NuMqoO/xfd3cEjjtNLyGMSQu6PBtIcd5DEeIDmSR5VLbvuFI8Rxu9wFdwIkDvCAiT3g1OpYoQzM5LI2wANuiSQQBMZA5mQeZqqaGRf3UCpC2yWALbTABWDJmeAYz8hVi/YJmM3Rz4t5nechlwSYEkdoPemaWCgFy5cIVAATbbcXUsCMlYMbvEDJE8VV02jDt+5U7G8UMCwXvClwW4J4niaSleR2RdWa4bJe1cDq4IJBhvu7wwgBclJEQayX933VAZQfkc19CfTTaUMERD7sKqHJAMrAZV45MegpZr7dm1u33Ihewzu4iPOujS4waQWDKaPQXCwMGf83l5z2qrqVk7iV8UtAP8q0uh1ty9b/w9oE+ILAbtE9zSVraAAEsxzuEHwgHAGfFitiuxzpm90gEwZMnJP8AStVbuEAI6yzGX3zMYkTk896qLognFtJWCBBJ7RI5jFT39YX23DtkiWAlARBER2qJzfYicWs2WjpLf3cSZMEA4gSZ4wa91vThfZQzMyjG3tIxyT5nn0qQalZlLibeWYRKiO0gdyMRzHepdJrCVfZaa6toK1xrbID7MmSWXOxTxuAhTk4rki5t8nLuk2V9R7C2oVLQBCqS53bzAAMeIrAGBA/GodZfi0rLjcSIPMJHPx3Cret6zpfZBdO77FueG1cy53AB2Hs12CAFkEySuOSBVuaXd4eBLH4AwB689vSstV3SkTNvhlCxqVVg7dsj48R+dM7F/wBncuEkiQoIHciFEDt4RSjVdPhFaVaTMK07SfusOVbvB5q6gm4zDOcepyP5VnJKqFVLBH1XqRNq6gBnwrHIggnH9aTdD1LWyzqSoCncYkciAPMkgf8ASm+qtG4WBIA27SR5L2n596WjpAWdrnM+X9a9LRjcK8mkWkqGWp2XEIFyCYOBlSOeIJqjq+t20solu0m8CC594Ed/iSe5x5VJZ1JkpsWWXbgeIiIPHc80i6tpGt3WVwVYEyDM/Oaem6xR1RUVFNPPgb9ILXBu+8GMt2n8q76pZdrm5pPCw2AOwKkHPfimHS+k7bY48QBA39zyD2M1e13TUNsA7hcAkbcjmfunHcRzzXLqep+Kjnnq28Ge03RjcubN0KvJ3Dv/AL1budBKMVVh7NonnMcj5mTA+lNNPPsxsRUX0OfSSfdyaiuBnI3EoQYB7YMRkcn9A1n1ZX7EqbWRTdeGuwxBf3p+uCAPQQKW6jqDFQrMWg9+Y9T3p3rOmMwPEzyTExx+NJRpzvM+76ZxOCR5c106TTV8msHfJZbUNcO1jIJnvIMT25GD2qX9jRcDEqV8XiBB7Exgqc8Ul1F8k44n5026Dp2uM5YxA3MTjnv9K0lFLLdI0kiq6CTm5z90Db8qK2lj2aKFMSP8vnme/MzXtc3WiY2it/8AAto9m+VRXP7P0nDPntA5p7ZAmAZP+WSZ+Aq8mivn3Q4Hm0KPo2YrRarfZmql7CLW9OfT6NLKFt670BSCS1wgqBt7kYJn8opD+z+7v8LtCBFxgSNrqsQxK5B7mTWn6zdS0QL7kvlgEUkA7CFEgRJeBkVlzq0W1Co73Ibf4dqjeWySOeRj05ilp97I5HOj1R0wa46C7dIAW28lAoIKlgpBYM2YJzEnEVU0fWyT7NnSwrk7nVSCpJnbPZd4BwD27YpXY1txTbChdwwdoBcgwBO6RIC88iTnNWP7m9oJJCsFNwgnHhBLAmcPhQFIk7vnV0hlvT6hQ6FWY2kUE74UBm8p42sAN0dvgKt375Z1ZgNxXZbKKyztIcFdxIZCGjd5EYAM1Ha0QVk9svttxDWzbIWWADMu45tlQQsR931xFqmVM2nJFtmhZYqCw3KbbGZI4I7wahpBSRc65pBdsbkuKWu7nXaw8VwbZWDmCnAOZEGZFYjRWA5kgRBkBiCSIzmcnd+FN+o6i2BsWTIngSCRDQoPB2j6TSVbG7b4THJ+sHb/AEreCqJa4HvUurXPZmxbIZEVVLAHsRgesilugts8psWAZJYeLxYifnNMtJpIUAAncZUDt2yas29ALYBt8nkkwRnJb58VMtRRwR1K5LvTukWAr77j71WQQreNpHhM9iCSM4gVBrdA10ISSnvETkwMgDuJgD0iaFvQ4ViDgDGTIPY/AU3uWpQyQCZjO3E/UAjBHf0rnepm2Yym28mZ0SkXiu5FfcCrNO0AAs0ycmmvVtc5VQi+yZUcB7YthGRiNwYqs3A0A+InPpU1vpae9G8nJWYhj2Ujt5DmuNkiFUnblpyoAAmWjtEfOh6tvA96vBntJozbuKTkgg5n5/jT3X65lU7cs0EMfgR35r3TWCWYIJMBySVUkHjapMtMdp5JxXZ0jv7FGkF42lhOdwQH1HvfSstVqUk2Oe2ST7ibRXSHE/eMEemP50yN4Wt0SWJPrE5x8qY9d+zmn07Bbb3HuB4Y4KBv8xjn0HzNGm0S3HDbpC7meAWKgkAEhZ8o+dLa5ypIuOjKTooHcw/dhi5I34AgKCTAkjgEma41FjJTPEjwKwPaQTnkfSn56V+z79rJdzhmwZ5MZ2rPEmfgKsX9R4UtMpG1VCEDhSxZgoMBsmc8Y8zTWooypM7V6fY3uT4MSnSxLsHgpOT4RxPhIMzniobkagqTJaACzMSfjmSfrV/7Ru5MGNpJVXIG7aPCJAPMduRVDpWlK22CkBidssSsiTG2cHI+tdF3HccMsptDq9ql2i0SFKwQ2DEGQQBkn/rXNu4114dQAy+9G2f4TE/hVXT6JgVa4my2pIDxG4jA5mfKmFrqIZdihIX8R8vL0rin8PByvBFbuqjlRIAyJ934wJAzjvxSzV6rcSS5XyVjPzBGDHrXfULtw2yzAOnJiQckgLPaCJ4pebbvaVihwTkAAHhc/jW8IYtmqyi5qtU49mGYkSSG9PKYnFU7vUypO2BIie4E45+dS2EGfGeCdoyZGIntmuOsmEVRb2ffY5hiQAO2AM/WttOk6LhyUtBYJJbnvkTP69aq3dSzEkGO/lU2huCYKgkkjkgRHYL38u2K5saXexMlUMkGCZ8h6mun3On3L1t7rjd7Sd2fmefxoqT2Q7MAPLeMemaKxswPuiaaMJj0Aj8q5u2o55r3U9UtJ7zr+f5TSnUfaG0CdqMfUYFVvSOjchL9srns9jT4WaCJAEgYndOOe3YfGscutBcshZoiSRtECJbMgRJAJ/Ga1fXOp+3RkRQQRmTkf0isbe6Rd/eYgMIxxAOB6jE571NxzklxvgdWunXtrhbNpcqEvePcrTvULBIByZkFiCDSDprhFKMWnxb4AJV+EMnzMA88cVd0/U7irFxGdgG2nAAlYG3+A4GQO1V9P01znwriGALAmf4m+NCeBbWWV9o11faFg7ZAKoM4EFSI4A57GK4PTC4a4Xb7zOW8OxyWgEA9xJHbt5V0Oj+0M3HYvHOcQDA8uAKvaTpaKVL58MAkz8BUNryJwXdlXQaK1dWSNxUwsSPD5QewMmfXvU2ssKLcW7aniPCTEjJMSTwMetNbl5RO1Y7x5fPv8a40+o24UxPlj41HVURrVhFVyJtPo2AC7LntSCHY4H+Xnt92BFXbXSn2vgEwIG6J4B7RiZgeuabjWdwYJ8ie3pmvDreM8eYmolrJu6MnKMuUKLfT3QbmhRBkyCYnIg4qVrwYg5OJcEAkQDEoSBJheD8qZG6Gidp+UDNF3Q2WAJtges9/WaTlCQSjBoUavVqIAYjdkQoYgEHJnhgRBwCB51R6Zc2t+8R2GMyVEwSMdxu5xx8a0A6dbBiCfqf0K4OgBkAE9+apSglQRUInFxdoJSCVVZ2gypg4dTAU/wCYSI+NeDrR221ZBvsk7eYAYhhuJ7q0MO3NRajQXCmxX2pM7IlSfWDPyNcaqxqHn/DypgiV5wSfkSKlJXdhuUXaY70OkF8W3e6+3efaBoUBoLYPPrUKdOv3Jf2yJZtKUL4AI3yQQmXaQo45A5pLesassGYBoXbzgiMZgcEVbfX6p7Qt3LWQW8S7TAIPA55Oa6nLTm7dfU7erpTpvsNr+oUBF8J3DwbfCqj/ADTPmfWaq6LUjG4OrwSBtOIwWlsRBjzIik93rLLdNu5YLaffvI2C3JIGSFwpEY8vwpk/2inxpcLOcy0CTMjKgH1454rh1PTRjVOzrfrowukWdTeNxC21Qk+Ilfvf8cETEfLmKU2OkqhLhlaT4efAGOds8GZOMZpX1PWP7VlvXN0mGCEEyc5Ye96kSe1W7mrSIQP4JAB7L7sj0kgbeabhKKpM8Fp9i+dHaZTb3jcDMN4hPEuJ8XzqpqNW1hCSVZARHl3woGY9DgEGl9vXwpwRjaOefM+ld6tv2hIUfAT3HE9pOc0oxadPghR8k+lvIysxZyXMyCCsRkbSATPxntU95lABS4gB8JVsg+o8iPLiklq0VQKLbTPikjaSeIHMTFW7PUvZja1sbhgAR7xEjtxirlB3gbT7FvTaLZhdpbzAHOMYjjnzpX1W073RvEMQygAckKSMfGDFMpVgpZc/eCMGAJwGENx6HzOap6rQ3WIuA3AoDbSSJUiQQTzAinpYlchwxK2Ze0DMgHHl2+dNul2WbGNscZx2yfjTBegnBDwJHBB4AgmD5THxqdbPjdDCqwB4ZeMSDHnFdMtZP5ToeoqwL/7tP/Zz6z/vRTZLF2P8Mt6hhEdveM8edFYbmZ2avcfhVe4Qexn8agIM+KI75obUCYHHmf1msN42yRU9CfWoTYWTkg84MV69yeDzUbED3SZo3EnTacxgk/E1CujI5Ynvz86lbUceGT+u1eXJPb4foUtzB5BrO0GTPyz8JqI/CP6fyqRLMjyPf9GvVsxxn8aFJEuLK7CPvZ+P8qFUiIJPyqwtkSJn9eYiujpiOGP69BSsagVQe39aBqD3B/OrJsDMQPnzXCjsAKbZVEUz2JBzx/Krw17RB93y/XeobZjGPr+cVJ7Mj3iYNRv9gyeHUD0HnNe2n3cPHwr1tMscH5T/AD+VQC2Owj8aViLgMSN059BXq327GeRxVIJ3B/Oprakd/wAfWk0FWXE1LmJHHy+sV6hPJ7+sioSTOTPpXrT5f0/OlTDaTXIiJHPkPw8qV6rpFpubaz5xB+Mir6E9gZ+M/nXXtDwAP16mqTrhgIX+zlucKwPIO7j6+tR3OiOiwlwc7vGJPwkcDvT0tmDI9O3zrnZPEfOtOrILaM1f6TfcQ3szn3uGwOxqDRdDvJ7u1pmQcgE9wO5j6Vr/ANmnlifLv+VctogMTn6VXXlXYdszb9CvGZC+KMxkdyUPuqfMx5+dep0YqBvFxoEmNobcSMA52rtHxzWk9kQMfCJ7UewPqPxo67G5exktTbvhy4VGLHM2wCPQwBAPP070wfqsKN6CGHiXODg4P1+BxTxrB7T/ACqMWCIx8fh/WpnqqVWiZO+wpu6hY8JtqFguN/gIONoEjd4TnjP0qF1WZuMj7WjaxGPAYO9cHOY8wJFPDoQeRHxArodNQ8IOP4RVLUQkhQmnZQB7a7gD3bgI47StFPP2SMAsAOAJA/Cin1UOkT6m2MYH0qvsE8D9GvaKxiJkGs4qsh/X0ooplPg7doBjzNTzg/CvKKGWiHTmWz5/0q23Jr2ioXImdXFEnFeHv8qKKsceCjpsnOcirqoNxwP0a9ooYmdBBnA4/kakt8j9dqKKyQyO2fz/AK1A48P0oooZLJdIgngd6nZRsOPP8jRRTCPBxtHlUf8AWiiqKOdOctUrjPyooqSWF08/L8jUVtBv4HFe0VPYh8haw0DH/WpbLZooqWNElvg1Lpz4fn/KiirRZM1QD3j8aKKmQu5BqffNVy35/wAqKKtcE9zrUXCGOT+hRRRQB//Z"/>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24" descr="http://marysvilleveterinaryclinic.com/yahoo_site_admin/assets/images/photo1.20564622_std.JPG">
            <a:hlinkClick r:id="rId4"/>
          </p:cNvPr>
          <p:cNvPicPr>
            <a:picLocks noChangeAspect="1" noChangeArrowheads="1"/>
          </p:cNvPicPr>
          <p:nvPr/>
        </p:nvPicPr>
        <p:blipFill>
          <a:blip r:embed="rId5" cstate="print"/>
          <a:srcRect/>
          <a:stretch>
            <a:fillRect/>
          </a:stretch>
        </p:blipFill>
        <p:spPr bwMode="auto">
          <a:xfrm>
            <a:off x="5257800" y="3352800"/>
            <a:ext cx="3394128" cy="2355925"/>
          </a:xfrm>
          <a:prstGeom prst="rect">
            <a:avLst/>
          </a:prstGeom>
          <a:noFill/>
        </p:spPr>
      </p:pic>
      <p:sp>
        <p:nvSpPr>
          <p:cNvPr id="9" name="Rectangle 8"/>
          <p:cNvSpPr/>
          <p:nvPr/>
        </p:nvSpPr>
        <p:spPr>
          <a:xfrm>
            <a:off x="1600200" y="1219200"/>
            <a:ext cx="1624547" cy="369332"/>
          </a:xfrm>
          <a:prstGeom prst="rect">
            <a:avLst/>
          </a:prstGeom>
        </p:spPr>
        <p:txBody>
          <a:bodyPr wrap="none">
            <a:spAutoFit/>
          </a:bodyPr>
          <a:lstStyle/>
          <a:p>
            <a:pPr algn="ctr"/>
            <a:r>
              <a:rPr lang="en-US" b="1" u="sng" dirty="0" smtClean="0">
                <a:solidFill>
                  <a:srgbClr val="E61F80"/>
                </a:solidFill>
              </a:rPr>
              <a:t>BE PREPARED </a:t>
            </a:r>
            <a:endParaRPr lang="en-US" b="1" u="sng" dirty="0">
              <a:solidFill>
                <a:srgbClr val="E61F80"/>
              </a:solidFill>
            </a:endParaRPr>
          </a:p>
        </p:txBody>
      </p:sp>
    </p:spTree>
  </p:cSld>
  <p:clrMapOvr>
    <a:masterClrMapping/>
  </p:clrMapOvr>
  <p:transition>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520700"/>
          </a:xfrm>
        </p:spPr>
        <p:txBody>
          <a:bodyPr>
            <a:normAutofit/>
          </a:bodyPr>
          <a:lstStyle/>
          <a:p>
            <a:r>
              <a:rPr lang="en-US" sz="2800" dirty="0" smtClean="0">
                <a:solidFill>
                  <a:srgbClr val="FF83CC"/>
                </a:solidFill>
              </a:rPr>
              <a:t>Salary and job outlook</a:t>
            </a:r>
            <a:endParaRPr lang="en-US" sz="2800" dirty="0">
              <a:solidFill>
                <a:srgbClr val="FF83CC"/>
              </a:solidFill>
            </a:endParaRPr>
          </a:p>
        </p:txBody>
      </p:sp>
      <p:sp>
        <p:nvSpPr>
          <p:cNvPr id="3" name="Text Placeholder 2"/>
          <p:cNvSpPr>
            <a:spLocks noGrp="1"/>
          </p:cNvSpPr>
          <p:nvPr>
            <p:ph type="body" idx="2"/>
          </p:nvPr>
        </p:nvSpPr>
        <p:spPr>
          <a:xfrm>
            <a:off x="533400" y="1752600"/>
            <a:ext cx="4114800" cy="3962400"/>
          </a:xfrm>
        </p:spPr>
        <p:txBody>
          <a:bodyPr>
            <a:noAutofit/>
          </a:bodyPr>
          <a:lstStyle/>
          <a:p>
            <a:pPr>
              <a:buClr>
                <a:schemeClr val="tx1"/>
              </a:buClr>
              <a:buSzPct val="80000"/>
            </a:pPr>
            <a:r>
              <a:rPr lang="en-US" sz="1600" dirty="0" smtClean="0"/>
              <a:t>When you first start working as a vet you do not get paid as much as you would after working there for a while.</a:t>
            </a:r>
          </a:p>
          <a:p>
            <a:pPr marL="171450" indent="-171450">
              <a:buClr>
                <a:schemeClr val="tx1"/>
              </a:buClr>
              <a:buSzPct val="80000"/>
              <a:buFont typeface="Wingdings" pitchFamily="2" charset="2"/>
              <a:buChar char="§"/>
            </a:pPr>
            <a:r>
              <a:rPr lang="en-US" sz="1600" dirty="0" smtClean="0"/>
              <a:t>  In your first year of work, you may earn between $50,000 and $60,000.</a:t>
            </a:r>
          </a:p>
          <a:p>
            <a:pPr marL="171450" indent="-171450">
              <a:buClr>
                <a:schemeClr val="tx1"/>
              </a:buClr>
              <a:buSzPct val="80000"/>
              <a:buFont typeface="Wingdings" pitchFamily="2" charset="2"/>
              <a:buChar char="§"/>
            </a:pPr>
            <a:r>
              <a:rPr lang="en-US" sz="1600" dirty="0" smtClean="0"/>
              <a:t>  A veterinarian working with smaller animals often gets a higher starting salary than a vet working with larger animals.</a:t>
            </a:r>
          </a:p>
          <a:p>
            <a:pPr marL="171450" indent="-171450">
              <a:buClr>
                <a:schemeClr val="tx1"/>
              </a:buClr>
              <a:buSzPct val="80000"/>
              <a:buFont typeface="Wingdings" pitchFamily="2" charset="2"/>
              <a:buChar char="§"/>
            </a:pPr>
            <a:r>
              <a:rPr lang="en-US" sz="1600" dirty="0" smtClean="0"/>
              <a:t>  With more years of experience, a veterinarian can earn $82,000 to $90,000 per year. </a:t>
            </a:r>
          </a:p>
          <a:p>
            <a:pPr marL="171450" indent="-171450">
              <a:buClr>
                <a:schemeClr val="tx1"/>
              </a:buClr>
              <a:buSzPct val="80000"/>
              <a:buFont typeface="Wingdings" pitchFamily="2" charset="2"/>
              <a:buChar char="§"/>
            </a:pPr>
            <a:r>
              <a:rPr lang="en-US" sz="1600" dirty="0" smtClean="0"/>
              <a:t>  Some hard-working veterinarians can get paid over $140,000. </a:t>
            </a:r>
          </a:p>
          <a:p>
            <a:pPr marL="231775">
              <a:buClr>
                <a:schemeClr val="tx1"/>
              </a:buClr>
              <a:buSzPct val="80000"/>
            </a:pPr>
            <a:r>
              <a:rPr lang="en-US" sz="1600" dirty="0" smtClean="0"/>
              <a:t> </a:t>
            </a:r>
          </a:p>
        </p:txBody>
      </p:sp>
      <p:pic>
        <p:nvPicPr>
          <p:cNvPr id="17419" name="Picture 11" descr="http://www.glamour.com/images/inspired/2013/03/puppy-money-w724.jpg">
            <a:hlinkClick r:id="rId2"/>
          </p:cNvPr>
          <p:cNvPicPr>
            <a:picLocks noChangeAspect="1" noChangeArrowheads="1"/>
          </p:cNvPicPr>
          <p:nvPr/>
        </p:nvPicPr>
        <p:blipFill>
          <a:blip r:embed="rId3" cstate="print"/>
          <a:srcRect/>
          <a:stretch>
            <a:fillRect/>
          </a:stretch>
        </p:blipFill>
        <p:spPr bwMode="auto">
          <a:xfrm>
            <a:off x="4953000" y="1219200"/>
            <a:ext cx="3611751" cy="2590800"/>
          </a:xfrm>
          <a:prstGeom prst="rect">
            <a:avLst/>
          </a:prstGeom>
          <a:noFill/>
        </p:spPr>
      </p:pic>
      <p:sp>
        <p:nvSpPr>
          <p:cNvPr id="7" name="TextBox 6"/>
          <p:cNvSpPr txBox="1"/>
          <p:nvPr/>
        </p:nvSpPr>
        <p:spPr>
          <a:xfrm>
            <a:off x="1371600" y="1295400"/>
            <a:ext cx="2286000" cy="369332"/>
          </a:xfrm>
          <a:prstGeom prst="rect">
            <a:avLst/>
          </a:prstGeom>
          <a:noFill/>
        </p:spPr>
        <p:txBody>
          <a:bodyPr wrap="square" rtlCol="0">
            <a:spAutoFit/>
          </a:bodyPr>
          <a:lstStyle/>
          <a:p>
            <a:pPr algn="ctr"/>
            <a:r>
              <a:rPr lang="en-US" b="1" u="sng" dirty="0" smtClean="0">
                <a:solidFill>
                  <a:srgbClr val="FF0000"/>
                </a:solidFill>
              </a:rPr>
              <a:t>WHAT TO EXPECT </a:t>
            </a:r>
            <a:endParaRPr lang="en-US" b="1" u="sng" dirty="0">
              <a:solidFill>
                <a:srgbClr val="FF0000"/>
              </a:solidFill>
            </a:endParaRPr>
          </a:p>
        </p:txBody>
      </p:sp>
      <p:sp>
        <p:nvSpPr>
          <p:cNvPr id="9" name="TextBox 8"/>
          <p:cNvSpPr txBox="1"/>
          <p:nvPr/>
        </p:nvSpPr>
        <p:spPr>
          <a:xfrm>
            <a:off x="4800600" y="4038600"/>
            <a:ext cx="4038600" cy="1703030"/>
          </a:xfrm>
          <a:prstGeom prst="rect">
            <a:avLst/>
          </a:prstGeom>
          <a:noFill/>
        </p:spPr>
        <p:txBody>
          <a:bodyPr wrap="square" rtlCol="0">
            <a:spAutoFit/>
          </a:bodyPr>
          <a:lstStyle/>
          <a:p>
            <a:pPr marL="171450" lvl="2" indent="-171450">
              <a:spcBef>
                <a:spcPts val="384"/>
              </a:spcBef>
              <a:buClr>
                <a:schemeClr val="tx1"/>
              </a:buClr>
              <a:buSzPct val="80000"/>
              <a:buFont typeface="Wingdings" pitchFamily="2" charset="2"/>
              <a:buChar char="§"/>
            </a:pPr>
            <a:r>
              <a:rPr lang="en-US" sz="1600" dirty="0" smtClean="0">
                <a:solidFill>
                  <a:schemeClr val="tx2"/>
                </a:solidFill>
              </a:rPr>
              <a:t>  Employment of veterinarians is expected to grow 36 percent from 2010 – 2020.</a:t>
            </a:r>
          </a:p>
          <a:p>
            <a:pPr marL="171450" lvl="2" indent="-171450">
              <a:spcBef>
                <a:spcPts val="384"/>
              </a:spcBef>
              <a:buClr>
                <a:schemeClr val="tx1"/>
              </a:buClr>
              <a:buSzPct val="80000"/>
              <a:buFont typeface="Wingdings" pitchFamily="2" charset="2"/>
              <a:buChar char="§"/>
            </a:pPr>
            <a:r>
              <a:rPr lang="en-US" sz="1600" dirty="0" smtClean="0">
                <a:solidFill>
                  <a:schemeClr val="tx2"/>
                </a:solidFill>
              </a:rPr>
              <a:t>  The need for vets will keep increasing to keep up with the growing pet population. </a:t>
            </a:r>
          </a:p>
          <a:p>
            <a:pPr marL="171450" lvl="2" indent="-171450">
              <a:spcBef>
                <a:spcPts val="384"/>
              </a:spcBef>
              <a:buClr>
                <a:schemeClr val="tx1"/>
              </a:buClr>
              <a:buSzPct val="80000"/>
              <a:buFont typeface="Wingdings" pitchFamily="2" charset="2"/>
              <a:buChar char="§"/>
            </a:pPr>
            <a:r>
              <a:rPr lang="en-US" sz="1600" dirty="0" smtClean="0">
                <a:solidFill>
                  <a:schemeClr val="tx2"/>
                </a:solidFill>
              </a:rPr>
              <a:t>  So, the outlook is good!</a:t>
            </a:r>
          </a:p>
          <a:p>
            <a:endParaRPr lang="en-US" dirty="0"/>
          </a:p>
        </p:txBody>
      </p:sp>
      <p:pic>
        <p:nvPicPr>
          <p:cNvPr id="17411" name="Picture 3" descr="C:\Users\Chris\AppData\Local\Microsoft\Windows\Temporary Internet Files\Content.IE5\4LWUGX3G\MC900001225[1].wmf"/>
          <p:cNvPicPr>
            <a:picLocks noGrp="1" noChangeAspect="1" noChangeArrowheads="1"/>
          </p:cNvPicPr>
          <p:nvPr>
            <p:ph sz="half" idx="1"/>
          </p:nvPr>
        </p:nvPicPr>
        <p:blipFill>
          <a:blip r:embed="rId4" cstate="print"/>
          <a:srcRect/>
          <a:stretch>
            <a:fillRect/>
          </a:stretch>
        </p:blipFill>
        <p:spPr bwMode="auto">
          <a:xfrm rot="19501488">
            <a:off x="4601408" y="1033989"/>
            <a:ext cx="3855110" cy="785470"/>
          </a:xfrm>
          <a:prstGeom prst="rect">
            <a:avLst/>
          </a:prstGeom>
          <a:noFill/>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458200" cy="520700"/>
          </a:xfrm>
        </p:spPr>
        <p:txBody>
          <a:bodyPr>
            <a:normAutofit/>
          </a:bodyPr>
          <a:lstStyle/>
          <a:p>
            <a:pPr algn="ctr"/>
            <a:r>
              <a:rPr lang="en-US" sz="2800" dirty="0" smtClean="0">
                <a:solidFill>
                  <a:srgbClr val="5EE5E8"/>
                </a:solidFill>
              </a:rPr>
              <a:t>time to decide</a:t>
            </a:r>
            <a:endParaRPr lang="en-US" sz="2800" dirty="0">
              <a:solidFill>
                <a:srgbClr val="5EE5E8"/>
              </a:solidFill>
            </a:endParaRPr>
          </a:p>
        </p:txBody>
      </p:sp>
      <p:sp>
        <p:nvSpPr>
          <p:cNvPr id="3" name="Text Placeholder 2"/>
          <p:cNvSpPr>
            <a:spLocks noGrp="1"/>
          </p:cNvSpPr>
          <p:nvPr>
            <p:ph type="body" idx="2"/>
          </p:nvPr>
        </p:nvSpPr>
        <p:spPr>
          <a:xfrm>
            <a:off x="457201" y="1676400"/>
            <a:ext cx="2590799" cy="2438400"/>
          </a:xfrm>
        </p:spPr>
        <p:txBody>
          <a:bodyPr>
            <a:normAutofit/>
          </a:bodyPr>
          <a:lstStyle/>
          <a:p>
            <a:r>
              <a:rPr lang="en-US" sz="2000" dirty="0" smtClean="0"/>
              <a:t>So, would you like to be a vet and save animals?? </a:t>
            </a:r>
          </a:p>
          <a:p>
            <a:endParaRPr lang="en-US" sz="2000" dirty="0" smtClean="0"/>
          </a:p>
          <a:p>
            <a:r>
              <a:rPr lang="en-US" sz="2000" dirty="0" smtClean="0"/>
              <a:t>I know I would!!!! </a:t>
            </a:r>
          </a:p>
          <a:p>
            <a:r>
              <a:rPr lang="en-US" sz="2000" dirty="0" smtClean="0"/>
              <a:t>Obviously.</a:t>
            </a:r>
            <a:endParaRPr lang="en-US" sz="2000" dirty="0"/>
          </a:p>
        </p:txBody>
      </p:sp>
      <p:sp>
        <p:nvSpPr>
          <p:cNvPr id="6" name="TextBox 5"/>
          <p:cNvSpPr txBox="1"/>
          <p:nvPr/>
        </p:nvSpPr>
        <p:spPr>
          <a:xfrm>
            <a:off x="6096000" y="1752600"/>
            <a:ext cx="2286000" cy="1323439"/>
          </a:xfrm>
          <a:prstGeom prst="rect">
            <a:avLst/>
          </a:prstGeom>
          <a:noFill/>
        </p:spPr>
        <p:txBody>
          <a:bodyPr wrap="square" rtlCol="0">
            <a:spAutoFit/>
          </a:bodyPr>
          <a:lstStyle/>
          <a:p>
            <a:r>
              <a:rPr lang="en-US" sz="2000" dirty="0" smtClean="0">
                <a:solidFill>
                  <a:schemeClr val="tx2"/>
                </a:solidFill>
              </a:rPr>
              <a:t>Remember, after a visit to the vet, give your pet a jolly good toy!!!!   </a:t>
            </a:r>
            <a:r>
              <a:rPr lang="en-US" sz="2000" b="1" u="sng" dirty="0" smtClean="0">
                <a:solidFill>
                  <a:schemeClr val="tx2"/>
                </a:solidFill>
                <a:sym typeface="Wingdings" pitchFamily="2" charset="2"/>
              </a:rPr>
              <a:t></a:t>
            </a:r>
            <a:endParaRPr lang="en-US" sz="2000" b="1" u="sng" dirty="0">
              <a:solidFill>
                <a:schemeClr val="tx2"/>
              </a:solidFill>
            </a:endParaRPr>
          </a:p>
        </p:txBody>
      </p:sp>
      <p:pic>
        <p:nvPicPr>
          <p:cNvPr id="7" name="Picture 28" descr="https://encrypted-tbn0.gstatic.com/images?q=tbn:ANd9GcQxfgVz9mf8DVe2YD9SCNPZRgNhT77u3n6XYGHXGjloQkwVSF47YA"/>
          <p:cNvPicPr>
            <a:picLocks noChangeAspect="1" noChangeArrowheads="1"/>
          </p:cNvPicPr>
          <p:nvPr/>
        </p:nvPicPr>
        <p:blipFill>
          <a:blip r:embed="rId2" cstate="print"/>
          <a:srcRect/>
          <a:stretch>
            <a:fillRect/>
          </a:stretch>
        </p:blipFill>
        <p:spPr bwMode="auto">
          <a:xfrm>
            <a:off x="5715000" y="3352800"/>
            <a:ext cx="2743200" cy="2177143"/>
          </a:xfrm>
          <a:prstGeom prst="rect">
            <a:avLst/>
          </a:prstGeom>
          <a:noFill/>
        </p:spPr>
      </p:pic>
      <p:pic>
        <p:nvPicPr>
          <p:cNvPr id="3076" name="Picture 4" descr="https://encrypted-tbn2.gstatic.com/images?q=tbn:ANd9GcRZBf7bUUCSdfR4HnFfYB1qB9n9gLh_8uf-dF04BUnZJEnUhES1"/>
          <p:cNvPicPr>
            <a:picLocks noChangeAspect="1" noChangeArrowheads="1"/>
          </p:cNvPicPr>
          <p:nvPr/>
        </p:nvPicPr>
        <p:blipFill>
          <a:blip r:embed="rId3" cstate="print"/>
          <a:srcRect/>
          <a:stretch>
            <a:fillRect/>
          </a:stretch>
        </p:blipFill>
        <p:spPr bwMode="auto">
          <a:xfrm>
            <a:off x="2971800" y="1295400"/>
            <a:ext cx="2999038" cy="3293337"/>
          </a:xfrm>
          <a:prstGeom prst="rect">
            <a:avLst/>
          </a:prstGeom>
          <a:noFill/>
        </p:spPr>
      </p:pic>
      <p:sp>
        <p:nvSpPr>
          <p:cNvPr id="3078" name="AutoShape 6" descr="data:image/jpeg;base64,/9j/4AAQSkZJRgABAQAAAQABAAD/2wCEAAkGBxQSEhQUEhQUFBUUFBQVFRQUFBgUFxQWFBcXFxQVFBQYHCggGBolGxQVITEhJSkrLi4uFx8zODMsNygtLiwBCgoKDg0OGhAQGywkHxwsLCwsLCwsLCwsLCwsLCwsLCwsLCwsLCwsLCwsLCwsLCwsLCwsLCwsLCwsLCwsLCwsLP/AABEIAMoA+gMBIgACEQEDEQH/xAAbAAABBQEBAAAAAAAAAAAAAAACAAEDBAUGB//EADwQAAIBAgQDBQcACAYDAAAAAAABAgMRBAUSITFBURNhcaHRBhQiMlKBkQcjM2KSorHBQkOC0uHwFRZT/8QAGQEAAwEBAQAAAAAAAAAAAAAAAAECAwQF/8QAJhEAAgIBAwQCAgMAAAAAAAAAAAECERIDITEEE0FRIjIUYRWBkf/aAAwDAQACEQMRAD8A5TDImrcCKiSVeBwGy5OczfmZGC+Y183MfCfMdMPqZT5O1yt7GvSZi5Y9ka0JHNqG0C1MqVESSqkTkc3atm6nRNhpWLjxexmphJnQnSoyn8nbLMq7YkyGLJIibBKiVMNAxRJFEjEkEkOkOkTYxrCsEIQApBIewrAAhmIcBjXBauEMAEagG0JsZMAoQzEDJAOhmxmx9IwCoHUwQwbDsDBpslqPYgpslnwNjJGBm/MxcI/iNrNzEwvzHTD6mU+TsctexoqZl5Y9kaUTnlyaR4D1D3BEmSyiRMOJCpEsRMZLEliQxJIEsZYgSJkMGSJksZJcK5GEhDoK48WMgkhAIQ49gAEVgjUyTLXUld8EOMXJ0hN0rKdPL5ON7bFScT0DEYeMYWS5HDYqFpPxNNXTwomE8irpFYIcyNQGhrBDMBANDWJGKwARWFpCsK4AcxSZNPgV6RLVex0GCMPNeZj4ZfEamazM3CLc6YfUym9zp8t4I04MzMBwRoQZzy5NY8ErYrgtiRJSDSJURxCQhksWTQIIk9MljRNFEsUNSpN8ETzw7ja6tckoBIPSJINIkYKQ6RYp4OTV0na9gJU2uKB2KyOw6QWkfSSMehS1SS6nd5XhFTgl3HH5TC9RHdRex2dMtmzn1nvRTxstmcTjXebOwzJ2i/A4yrxZPUPgrRRDYawbBOY3AYkh2hwAVgRxAIBoYJgXGBy1BBYh7A0BsU9joMEc7mUt2V8HHclx/EHB8TpXBi+To8DwLqZTwfAto55cmy4DuIG49ySySLN3JcodXfe3cYNNXex6P7JYP9Wn13XS3eVCNvcicqRDP2ShKzi5LqrEuH9kUuLv0710Z1W0SWMep0dqPoyzkZmFyenHZRQeKySE1axqKQtRWK4onJnH4/2VkmuyvK/W1l9y3keQzhq7WC7ndO506mNKVzNaMU7L7jaozaeHjFaUuBVxeUqfJeP/AAaVaG90NTq3LcU9mSmzCxGQpLYyMTgJJ2SO3juDCjGUnsZy0IvgpajRg5Flml3aOi0E8KaQrGsIKKpESduzLxtBtPY4vG4SUW9uZ6O7FPGYKM1Zoy1dHMvT1MTzloFo3M0ydwu1wMZxOGUXF0zrjK1sRWHsFYTRIwGNYMYYgGgCUEYHJUBsVHY9Yp+zVJf5cfwBX9kaM+MLeB3dpnIpng2PjuBhOJ7XX/Rrhp8dX2lYgpfoqw6fGf8AEzZRdGb5s8+wj2LKZ6Iv0b0UvhnNfe5m4r9H9RP4JprvRhLSkbRmjj7iR0mI9icRFXVn4FB+z9VfMrfYzcWuUXkilg43nFd56/kWF7Okru7tv6HllLLJxkn0Z6dgcR+phHZPStkaaWzZnqbl6hLU9T+xYcyrQexKdCM2HqH7QibGcgETKoPGZAFEADq1dv8AvIw8bmaotX57JJN+LZpSu+Hn9ypiKa6q/NtK8u69tkRIuNeS7QrXSa4NXRYwLu2YmT11KM1a2ipKNltptyNrAPiKLsJKi4xnEe4MpGhA00QykKdQinIQEONp6otHEYunpk13ndTlscfnUbVGc3Ux2TN9B70ZoLDsDpOI6QbiE0NpGAzBHcQNIxHp9g4hMGTPYbR59hxDIYyJIgmhhtAuJIhBQiIrVsFGXJF2w/ZjoEzDq5LG/AsYfBqmrGk6ZFWhYlxoqyFCkA5rwIu1tx/JIE41hozH1gArBEamDKYAG9irXqR5/hf3DnvzK1TDp95DY0Z2WzcatWMkvjtJNbKVla/ja38J1GFVkc1FNNJ8ns+a7joMJU23J0yp7lqUgJMilMjnUZpZFBTmQqYFSZH2hNjJZy2OaztXkbtaoYWa3b4GXUfQvS+xmaQXEkYJ59nVZHYFomaAcRoLIWgbEkokdigPUowHcDHjn0Wtr8LlGv7TuztF+J61xOePSa0nSR0jaQu3RxE86qTd72sSSx8nwlx/qJSXg6f46a5Z3EZXGaZyuW5nUjtJN2Olw+LUi1JHJq6EtN7hbod1rEraI60U0VaMQ4YgVWqrFJUGhpqyE2VSOU9s82nhsPUqU3aS0pc0pTkoJu/RyTPMMh9ssWqy7Wbnd2u2la3WKsmvwewZtlsa0J05pSjNNOL7/wC5yGA/RlCE9bqyaTvpav8Aa72++/2Ml+yjtMBju0hGa5rh06l6NW5mU6appJWsl/3+hJRm36gIqe0Oc9hTlJcUm1y4cfI8/wAH+k59o41o2je2qO9ut03/AE3O29pMtdWlKKs3Z8+CZ4pmuRV4VZJ0m7ttNLqCryPxse2ZZn8a0dUJRmv3bO3S++33NOjjGzzz9H2QVaMJTq/C5W0x+lI7mk7GMnTGTupeTdrd9/7FujidjKxGJtZX3fLnYCNSb4XXiJOhGysUS0rsytM7XvfxDhVkik/YUaOIplWNQgjmO7T5EdSsr7DTTCi1ru7Fz3KMkZEZW3ZqYTE7GmGXJO/KK+IyNMzsTkMlwOopYlE+qL4kPpYPwNakkcBUwU48UV5p9D0DEYaLRnSyuL6EfhemarW9nEzI9R2OJyBPhsUf/XPAzl0009jWOpFo0q+RJq0G1cjfs0nHS5Pia9StZ7NbPf08SajGT+byZ0p3uYfmaq2s56l7NQgvmf5L1DIaMVvuajgiGUNUo6Vwe/cu9gmvRa6vVm6lJipYWC4JEiSXIerFx5O3VbgRxCfNDcq5Jcct7sVXE24Rb8A+12Tt9ugopPkJ0pLl4W/5FbDGIDxJXxVS6utvEu9g3xX5QNXAalZ2t9/7BUmHwRn4dqSuv68CDG4h04trey4XW5ep5EoanGTTatZXtfruzDx2XYtN6VGpHo5aX9upSizGTV7M8wz324nOq0lKChL5VLjbne3cavsf7Uyrz0dpLd7KVkrW+qz/ABt9+VPPfZOtUqSlLCVI7t/A4y1bfut7X/oPkGTdi96WIi23/lzi+7gt1+eJTQskeqUqrt18f+CLEYWL3cd/BWMXCV6iXyVlZcezk19kogxx2IvZU5Ve/R2aXS+qV/wYzklyUjSr00t77L8eZn1Mem7Q+LndbrxuU8fk+PxHGVKjH6Fqk/8AU1ZP8E2H9ncTDhUp8uEZL8mDkNyRPQwqfxKd295X6dO4vQxMYr5l+SHC5FW5zjvx0w4/dstUvZ2Md3G777lxb9Csryxt38Kbb42IsRWrJbU/vfgblLBOPy00iSUJc4lNWvP+DjOmcvVhWnyjFc2t2aeDwNknqvdfhmkqUVxVvuMqKW8Gr80+BmtnudOcZKqI6KUlaUfFdC7TwC4xY0cPq3tuujFByi9/zbb7m8JyjuZyjGX1JPdGhqtGVrF2lK6uEdCkYW0YUlNc2S0nLm2a0oLoLQu4rMbmZlSq+RH2sjTlGPOwGmHVC7kRJipUr8vyW44dk+Gg9g6k2uRngh4WylWwt+N7d3MKlBRVoqyJe0bKlfGaXbS33lRilwTUrxLKuJ0r8bfgqLHd3mEsa+nmVTFiy6oisirHF9UVp4hu93ZdApgotmjKolxZDPGpcn/QoRrpPbdhKTe7Vi8CsC3SxyctLViec482jLU02HsLEJRRZqVIeJC6seSZDNj0XJcFcHGgUUW6MdS4NeI7wyLMXsKxBD5K6wyHVGPQmsLSAEdkivUxHS3ixsWnfuKcr8kzGc3dHRDTTVk8q3Vv+hDOfggFRlzuglhH3vxM6kzWox8kU5p9/gMovkv7k/YPv+yJFRk+CsgwBz9FWnhkpapNuS4b8PDkXoVXLbuGjg3zZZp0lHgaRg/6MtSaa9kCf2C1PqSzoKTvz68AewfUfb9GNojknzb+1v7i0xfP8oJ0XysLs3zSDD9BYzovk1/ChdjL6vIFwfRivLvF24+gJKGaxikroOeZRltdHPYPC3u5X7gMfQ0/FF7IrM2tWdSmVsRWfBK5FluIvTTZaUkzVMw3TKUn1RHp6XNGSQMakB2UpMqKpbiVZq7uazjFj+7oakPJLgoYakkyxKk5dxYtGI0K6b2ByE23uQUMAlxJfdEW0MybJc2+SvDCk8KaQSCC7JsQNx2CxCHExkMxjGlFMXZodIKwqHbA0IWkMYYrB0oVh2hXALBsJoK4LYABN2Kvv6vYtvco1sEr3AuNeSZYxATxqRSrLSV73KxQ8aLSzJuT6EvvpRVK4fYjUCniyLBYp029SuuRnZxjHN/Cmkzbnhrkby25y4sqLTZgVc1lTioojpe0U77rzNnFZMnxRlVsgd9jR34PU0pdO1UkWJ51KS22K0MTUb+YtYXJ2uJrYfLEuQ92RLV0dPaKM2jmco8Sf/2SKW5crZWnyM6fs5FsZnGXTz3kMs3dR2V7G/llPYzMDkyg+Bv0I2Q0c/UzhxDgnQrjJiA4Rx0CPcQDjMZsFsYBXGbIasyB4gKLUWy5rEpFCeIFDEDopaTNC4rlaFcLthEuLRO2DcheIQlXAMWSsVgVMLUBIkiDFN8ie4EgGnRkVovmBFGrOjcieHLjKisrKV7A6y97sLsB5itGhHAz+nzXqGsDLp5o1RGFlYmU8A+nmiKWWy+nzXqbQgsdGMsvl9PmvUkWDl0816mqIMhYmV7pL6fNeovcpfT5r1NUQ8gxMpYOX0+aC91n080aYgyFgjN92n0816i92l0816mkIMgwRm+7S6ea9RPDz6ea9TSEGQYIzPdp9PNeovdZ9PNeppiDIMEZNTBTfLzXqUa2WVeUf5o+p0ggU2XH48HKPK6/0fzQ9RLKa30fzR9TqpSS3e3iOPuM17zOWWW11/g/mj6jvL6/0fzQ/wBx1AhZMXcfo5N5ZiPo/mj/ALgqeW4jnD+aPqbGKzJwnKLgtMVTerXbapJQW1tt9XPl3lenn17NwSi5U4313a7SKle1uCvxHmw7r9IihgKvOPnH1J44Of0+a9RqeeOWpwppqMZT3qWbUZSWy09IX+5JUzjTa8Pi7F1bauj2je3NX37hZMze43uk/p816i90n9PmvUGjnblLSqTbUrNKV7JaVJrbezkvsmxLOpf4qSW8ltO+8akKb/w9Zv8AHeLIjBBe6T+nzXqN7nP6fNeosFnLqOCVNLVe/wCs4JRhLbbd2qLbuYWLzhwc0qbai9KlqsnJJOSe22z262YZBggHgp/T5r1G9yn9PmvUkpZ1GU1DTu6rha/JR1a+H2sao8gwQhCESWIQhAAhCEACEIQAIQhAAhCEAEWJpuUJRT0uUZJSXK6tcof+LlfarK172+J2+KTVvi4qMox6fDwfLUEAGbSy2UeFWX7PRvv8Vt57vffexG8pnb9tJbW2v04/N1jT/hf1GsIAMp5XOzXbS5cn0ktvi2+ZNJbJxQ8sqlvarJN89347OVt9vwaggAy3l03L9o0lGKT3blaKTb+K3Hfhe6W4P/iZJ3VW0tKi3pb1WVRXl8e7/WX8Yo1hABlPKZf/AGlwa58W5O/zdGlb91BTyyTkpOpdLR8Ol2vHRvtL92X8fcaYgAz8Zl/aSk7q0o0o2av+zqObv4p2M6fs9JxcdULPS76Xq+GGi178L72OhEAGHhskcNXxQacJwu4u61ObVnfb5lfwHxOSym760v1fZ8OWiUW/4pJ/Y2xABkvKWqmunJQV1so8IpQulZ7N9n+JMGrlDbj8aXx1JPZvadWNVJb7P4EvubAgAxMJk0qcoNSg9CdlKLdm4wTlHfZ3g3/qYsXlNSeq1SPxNS02ajqcVGTe/dt4m2IAMOhkWmqqmpO09XDlv6r8G4IQAf/Z"/>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0" name="AutoShape 8" descr="data:image/jpeg;base64,/9j/4AAQSkZJRgABAQAAAQABAAD/2wCEAAkGBxQSEhQUEhQUFBUUFBQVFRQUFBgUFxQWFBcXFxQVFBQYHCggGBolGxQVITEhJSkrLi4uFx8zODMsNygtLiwBCgoKDg0OGhAQGywkHxwsLCwsLCwsLCwsLCwsLCwsLCwsLCwsLCwsLCwsLCwsLCwsLCwsLCwsLCwsLCwsLCwsLP/AABEIAMoA+gMBIgACEQEDEQH/xAAbAAABBQEBAAAAAAAAAAAAAAACAAEDBAUGB//EADwQAAIBAgQDBQcACAYDAAAAAAABAgMRBAUSITFBURNhcaHRBhQiMlKBkQcjM2KSorHBQkOC0uHwFRZT/8QAGQEAAwEBAQAAAAAAAAAAAAAAAAECAwQF/8QAJhEAAgIBAwQCAgMAAAAAAAAAAAECERIDITEEE0FRIjIUYRWBkf/aAAwDAQACEQMRAD8A5TDImrcCKiSVeBwGy5OczfmZGC+Y183MfCfMdMPqZT5O1yt7GvSZi5Y9ka0JHNqG0C1MqVESSqkTkc3atm6nRNhpWLjxexmphJnQnSoyn8nbLMq7YkyGLJIibBKiVMNAxRJFEjEkEkOkOkTYxrCsEIQApBIewrAAhmIcBjXBauEMAEagG0JsZMAoQzEDJAOhmxmx9IwCoHUwQwbDsDBpslqPYgpslnwNjJGBm/MxcI/iNrNzEwvzHTD6mU+TsctexoqZl5Y9kaUTnlyaR4D1D3BEmSyiRMOJCpEsRMZLEliQxJIEsZYgSJkMGSJksZJcK5GEhDoK48WMgkhAIQ49gAEVgjUyTLXUld8EOMXJ0hN0rKdPL5ON7bFScT0DEYeMYWS5HDYqFpPxNNXTwomE8irpFYIcyNQGhrBDMBANDWJGKwARWFpCsK4AcxSZNPgV6RLVex0GCMPNeZj4ZfEamazM3CLc6YfUym9zp8t4I04MzMBwRoQZzy5NY8ErYrgtiRJSDSJURxCQhksWTQIIk9MljRNFEsUNSpN8ETzw7ja6tckoBIPSJINIkYKQ6RYp4OTV0na9gJU2uKB2KyOw6QWkfSSMehS1SS6nd5XhFTgl3HH5TC9RHdRex2dMtmzn1nvRTxstmcTjXebOwzJ2i/A4yrxZPUPgrRRDYawbBOY3AYkh2hwAVgRxAIBoYJgXGBy1BBYh7A0BsU9joMEc7mUt2V8HHclx/EHB8TpXBi+To8DwLqZTwfAto55cmy4DuIG49ySySLN3JcodXfe3cYNNXex6P7JYP9Wn13XS3eVCNvcicqRDP2ShKzi5LqrEuH9kUuLv0710Z1W0SWMep0dqPoyzkZmFyenHZRQeKySE1axqKQtRWK4onJnH4/2VkmuyvK/W1l9y3keQzhq7WC7ndO506mNKVzNaMU7L7jaozaeHjFaUuBVxeUqfJeP/AAaVaG90NTq3LcU9mSmzCxGQpLYyMTgJJ2SO3juDCjGUnsZy0IvgpajRg5Flml3aOi0E8KaQrGsIKKpESduzLxtBtPY4vG4SUW9uZ6O7FPGYKM1Zoy1dHMvT1MTzloFo3M0ydwu1wMZxOGUXF0zrjK1sRWHsFYTRIwGNYMYYgGgCUEYHJUBsVHY9Yp+zVJf5cfwBX9kaM+MLeB3dpnIpng2PjuBhOJ7XX/Rrhp8dX2lYgpfoqw6fGf8AEzZRdGb5s8+wj2LKZ6Iv0b0UvhnNfe5m4r9H9RP4JprvRhLSkbRmjj7iR0mI9icRFXVn4FB+z9VfMrfYzcWuUXkilg43nFd56/kWF7Okru7tv6HllLLJxkn0Z6dgcR+phHZPStkaaWzZnqbl6hLU9T+xYcyrQexKdCM2HqH7QibGcgETKoPGZAFEADq1dv8AvIw8bmaotX57JJN+LZpSu+Hn9ypiKa6q/NtK8u69tkRIuNeS7QrXSa4NXRYwLu2YmT11KM1a2ipKNltptyNrAPiKLsJKi4xnEe4MpGhA00QykKdQinIQEONp6otHEYunpk13ndTlscfnUbVGc3Ux2TN9B70ZoLDsDpOI6QbiE0NpGAzBHcQNIxHp9g4hMGTPYbR59hxDIYyJIgmhhtAuJIhBQiIrVsFGXJF2w/ZjoEzDq5LG/AsYfBqmrGk6ZFWhYlxoqyFCkA5rwIu1tx/JIE41hozH1gArBEamDKYAG9irXqR5/hf3DnvzK1TDp95DY0Z2WzcatWMkvjtJNbKVla/ja38J1GFVkc1FNNJ8ns+a7joMJU23J0yp7lqUgJMilMjnUZpZFBTmQqYFSZH2hNjJZy2OaztXkbtaoYWa3b4GXUfQvS+xmaQXEkYJ59nVZHYFomaAcRoLIWgbEkokdigPUowHcDHjn0Wtr8LlGv7TuztF+J61xOePSa0nSR0jaQu3RxE86qTd72sSSx8nwlx/qJSXg6f46a5Z3EZXGaZyuW5nUjtJN2Olw+LUi1JHJq6EtN7hbod1rEraI60U0VaMQ4YgVWqrFJUGhpqyE2VSOU9s82nhsPUqU3aS0pc0pTkoJu/RyTPMMh9ssWqy7Wbnd2u2la3WKsmvwewZtlsa0J05pSjNNOL7/wC5yGA/RlCE9bqyaTvpav8Aa72++/2Ml+yjtMBju0hGa5rh06l6NW5mU6appJWsl/3+hJRm36gIqe0Oc9hTlJcUm1y4cfI8/wAH+k59o41o2je2qO9ut03/AE3O29pMtdWlKKs3Z8+CZ4pmuRV4VZJ0m7ttNLqCryPxse2ZZn8a0dUJRmv3bO3S++33NOjjGzzz9H2QVaMJTq/C5W0x+lI7mk7GMnTGTupeTdrd9/7FujidjKxGJtZX3fLnYCNSb4XXiJOhGysUS0rsytM7XvfxDhVkik/YUaOIplWNQgjmO7T5EdSsr7DTTCi1ru7Fz3KMkZEZW3ZqYTE7GmGXJO/KK+IyNMzsTkMlwOopYlE+qL4kPpYPwNakkcBUwU48UV5p9D0DEYaLRnSyuL6EfhemarW9nEzI9R2OJyBPhsUf/XPAzl0009jWOpFo0q+RJq0G1cjfs0nHS5Pia9StZ7NbPf08SajGT+byZ0p3uYfmaq2s56l7NQgvmf5L1DIaMVvuajgiGUNUo6Vwe/cu9gmvRa6vVm6lJipYWC4JEiSXIerFx5O3VbgRxCfNDcq5Jcct7sVXE24Rb8A+12Tt9ugopPkJ0pLl4W/5FbDGIDxJXxVS6utvEu9g3xX5QNXAalZ2t9/7BUmHwRn4dqSuv68CDG4h04trey4XW5ep5EoanGTTatZXtfruzDx2XYtN6VGpHo5aX9upSizGTV7M8wz324nOq0lKChL5VLjbne3cavsf7Uyrz0dpLd7KVkrW+qz/ABt9+VPPfZOtUqSlLCVI7t/A4y1bfut7X/oPkGTdi96WIi23/lzi+7gt1+eJTQskeqUqrt18f+CLEYWL3cd/BWMXCV6iXyVlZcezk19kogxx2IvZU5Ve/R2aXS+qV/wYzklyUjSr00t77L8eZn1Mem7Q+LndbrxuU8fk+PxHGVKjH6Fqk/8AU1ZP8E2H9ncTDhUp8uEZL8mDkNyRPQwqfxKd295X6dO4vQxMYr5l+SHC5FW5zjvx0w4/dstUvZ2Md3G777lxb9Csryxt38Kbb42IsRWrJbU/vfgblLBOPy00iSUJc4lNWvP+DjOmcvVhWnyjFc2t2aeDwNknqvdfhmkqUVxVvuMqKW8Gr80+BmtnudOcZKqI6KUlaUfFdC7TwC4xY0cPq3tuujFByi9/zbb7m8JyjuZyjGX1JPdGhqtGVrF2lK6uEdCkYW0YUlNc2S0nLm2a0oLoLQu4rMbmZlSq+RH2sjTlGPOwGmHVC7kRJipUr8vyW44dk+Gg9g6k2uRngh4WylWwt+N7d3MKlBRVoqyJe0bKlfGaXbS33lRilwTUrxLKuJ0r8bfgqLHd3mEsa+nmVTFiy6oisirHF9UVp4hu93ZdApgotmjKolxZDPGpcn/QoRrpPbdhKTe7Vi8CsC3SxyctLViec482jLU02HsLEJRRZqVIeJC6seSZDNj0XJcFcHGgUUW6MdS4NeI7wyLMXsKxBD5K6wyHVGPQmsLSAEdkivUxHS3ixsWnfuKcr8kzGc3dHRDTTVk8q3Vv+hDOfggFRlzuglhH3vxM6kzWox8kU5p9/gMovkv7k/YPv+yJFRk+CsgwBz9FWnhkpapNuS4b8PDkXoVXLbuGjg3zZZp0lHgaRg/6MtSaa9kCf2C1PqSzoKTvz68AewfUfb9GNojknzb+1v7i0xfP8oJ0XysLs3zSDD9BYzovk1/ChdjL6vIFwfRivLvF24+gJKGaxikroOeZRltdHPYPC3u5X7gMfQ0/FF7IrM2tWdSmVsRWfBK5FluIvTTZaUkzVMw3TKUn1RHp6XNGSQMakB2UpMqKpbiVZq7uazjFj+7oakPJLgoYakkyxKk5dxYtGI0K6b2ByE23uQUMAlxJfdEW0MybJc2+SvDCk8KaQSCC7JsQNx2CxCHExkMxjGlFMXZodIKwqHbA0IWkMYYrB0oVh2hXALBsJoK4LYABN2Kvv6vYtvco1sEr3AuNeSZYxATxqRSrLSV73KxQ8aLSzJuT6EvvpRVK4fYjUCniyLBYp029SuuRnZxjHN/Cmkzbnhrkby25y4sqLTZgVc1lTioojpe0U77rzNnFZMnxRlVsgd9jR34PU0pdO1UkWJ51KS22K0MTUb+YtYXJ2uJrYfLEuQ92RLV0dPaKM2jmco8Sf/2SKW5crZWnyM6fs5FsZnGXTz3kMs3dR2V7G/llPYzMDkyg+Bv0I2Q0c/UzhxDgnQrjJiA4Rx0CPcQDjMZsFsYBXGbIasyB4gKLUWy5rEpFCeIFDEDopaTNC4rlaFcLthEuLRO2DcheIQlXAMWSsVgVMLUBIkiDFN8ie4EgGnRkVovmBFGrOjcieHLjKisrKV7A6y97sLsB5itGhHAz+nzXqGsDLp5o1RGFlYmU8A+nmiKWWy+nzXqbQgsdGMsvl9PmvUkWDl0816mqIMhYmV7pL6fNeovcpfT5r1NUQ8gxMpYOX0+aC91n080aYgyFgjN92n0816i92l0816mkIMgwRm+7S6ea9RPDz6ea9TSEGQYIzPdp9PNeovdZ9PNeppiDIMEZNTBTfLzXqUa2WVeUf5o+p0ggU2XH48HKPK6/0fzQ9RLKa30fzR9TqpSS3e3iOPuM17zOWWW11/g/mj6jvL6/0fzQ/wBx1AhZMXcfo5N5ZiPo/mj/ALgqeW4jnD+aPqbGKzJwnKLgtMVTerXbapJQW1tt9XPl3lenn17NwSi5U4313a7SKle1uCvxHmw7r9IihgKvOPnH1J44Of0+a9RqeeOWpwppqMZT3qWbUZSWy09IX+5JUzjTa8Pi7F1bauj2je3NX37hZMze43uk/p816i90n9PmvUGjnblLSqTbUrNKV7JaVJrbezkvsmxLOpf4qSW8ltO+8akKb/w9Zv8AHeLIjBBe6T+nzXqN7nP6fNeosFnLqOCVNLVe/wCs4JRhLbbd2qLbuYWLzhwc0qbai9KlqsnJJOSe22z262YZBggHgp/T5r1G9yn9PmvUkpZ1GU1DTu6rha/JR1a+H2sao8gwQhCESWIQhAAhCEACEIQAIQhAAhCEAEWJpuUJRT0uUZJSXK6tcof+LlfarK172+J2+KTVvi4qMox6fDwfLUEAGbSy2UeFWX7PRvv8Vt57vffexG8pnb9tJbW2v04/N1jT/hf1GsIAMp5XOzXbS5cn0ktvi2+ZNJbJxQ8sqlvarJN89347OVt9vwaggAy3l03L9o0lGKT3blaKTb+K3Hfhe6W4P/iZJ3VW0tKi3pb1WVRXl8e7/WX8Yo1hABlPKZf/AGlwa58W5O/zdGlb91BTyyTkpOpdLR8Ol2vHRvtL92X8fcaYgAz8Zl/aSk7q0o0o2av+zqObv4p2M6fs9JxcdULPS76Xq+GGi178L72OhEAGHhskcNXxQacJwu4u61ObVnfb5lfwHxOSym760v1fZ8OWiUW/4pJ/Y2xABkvKWqmunJQV1so8IpQulZ7N9n+JMGrlDbj8aXx1JPZvadWNVJb7P4EvubAgAxMJk0qcoNSg9CdlKLdm4wTlHfZ3g3/qYsXlNSeq1SPxNS02ajqcVGTe/dt4m2IAMOhkWmqqmpO09XDlv6r8G4IQAf/Z"/>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2" name="AutoShape 10" descr="data:image/jpeg;base64,/9j/4AAQSkZJRgABAQAAAQABAAD/2wCEAAkGBxQSEhQUEhQUFBUUFBQVFRQUFBgUFxQWFBcXFxQVFBQYHCggGBolGxQVITEhJSkrLi4uFx8zODMsNygtLiwBCgoKDg0OGhAQGywkHxwsLCwsLCwsLCwsLCwsLCwsLCwsLCwsLCwsLCwsLCwsLCwsLCwsLCwsLCwsLCwsLCwsLP/AABEIAMoA+gMBIgACEQEDEQH/xAAbAAABBQEBAAAAAAAAAAAAAAACAAEDBAUGB//EADwQAAIBAgQDBQcACAYDAAAAAAABAgMRBAUSITFBURNhcaHRBhQiMlKBkQcjM2KSorHBQkOC0uHwFRZT/8QAGQEAAwEBAQAAAAAAAAAAAAAAAAECAwQF/8QAJhEAAgIBAwQCAgMAAAAAAAAAAAECERIDITEEE0FRIjIUYRWBkf/aAAwDAQACEQMRAD8A5TDImrcCKiSVeBwGy5OczfmZGC+Y183MfCfMdMPqZT5O1yt7GvSZi5Y9ka0JHNqG0C1MqVESSqkTkc3atm6nRNhpWLjxexmphJnQnSoyn8nbLMq7YkyGLJIibBKiVMNAxRJFEjEkEkOkOkTYxrCsEIQApBIewrAAhmIcBjXBauEMAEagG0JsZMAoQzEDJAOhmxmx9IwCoHUwQwbDsDBpslqPYgpslnwNjJGBm/MxcI/iNrNzEwvzHTD6mU+TsctexoqZl5Y9kaUTnlyaR4D1D3BEmSyiRMOJCpEsRMZLEliQxJIEsZYgSJkMGSJksZJcK5GEhDoK48WMgkhAIQ49gAEVgjUyTLXUld8EOMXJ0hN0rKdPL5ON7bFScT0DEYeMYWS5HDYqFpPxNNXTwomE8irpFYIcyNQGhrBDMBANDWJGKwARWFpCsK4AcxSZNPgV6RLVex0GCMPNeZj4ZfEamazM3CLc6YfUym9zp8t4I04MzMBwRoQZzy5NY8ErYrgtiRJSDSJURxCQhksWTQIIk9MljRNFEsUNSpN8ETzw7ja6tckoBIPSJINIkYKQ6RYp4OTV0na9gJU2uKB2KyOw6QWkfSSMehS1SS6nd5XhFTgl3HH5TC9RHdRex2dMtmzn1nvRTxstmcTjXebOwzJ2i/A4yrxZPUPgrRRDYawbBOY3AYkh2hwAVgRxAIBoYJgXGBy1BBYh7A0BsU9joMEc7mUt2V8HHclx/EHB8TpXBi+To8DwLqZTwfAto55cmy4DuIG49ySySLN3JcodXfe3cYNNXex6P7JYP9Wn13XS3eVCNvcicqRDP2ShKzi5LqrEuH9kUuLv0710Z1W0SWMep0dqPoyzkZmFyenHZRQeKySE1axqKQtRWK4onJnH4/2VkmuyvK/W1l9y3keQzhq7WC7ndO506mNKVzNaMU7L7jaozaeHjFaUuBVxeUqfJeP/AAaVaG90NTq3LcU9mSmzCxGQpLYyMTgJJ2SO3juDCjGUnsZy0IvgpajRg5Flml3aOi0E8KaQrGsIKKpESduzLxtBtPY4vG4SUW9uZ6O7FPGYKM1Zoy1dHMvT1MTzloFo3M0ydwu1wMZxOGUXF0zrjK1sRWHsFYTRIwGNYMYYgGgCUEYHJUBsVHY9Yp+zVJf5cfwBX9kaM+MLeB3dpnIpng2PjuBhOJ7XX/Rrhp8dX2lYgpfoqw6fGf8AEzZRdGb5s8+wj2LKZ6Iv0b0UvhnNfe5m4r9H9RP4JprvRhLSkbRmjj7iR0mI9icRFXVn4FB+z9VfMrfYzcWuUXkilg43nFd56/kWF7Okru7tv6HllLLJxkn0Z6dgcR+phHZPStkaaWzZnqbl6hLU9T+xYcyrQexKdCM2HqH7QibGcgETKoPGZAFEADq1dv8AvIw8bmaotX57JJN+LZpSu+Hn9ypiKa6q/NtK8u69tkRIuNeS7QrXSa4NXRYwLu2YmT11KM1a2ipKNltptyNrAPiKLsJKi4xnEe4MpGhA00QykKdQinIQEONp6otHEYunpk13ndTlscfnUbVGc3Ux2TN9B70ZoLDsDpOI6QbiE0NpGAzBHcQNIxHp9g4hMGTPYbR59hxDIYyJIgmhhtAuJIhBQiIrVsFGXJF2w/ZjoEzDq5LG/AsYfBqmrGk6ZFWhYlxoqyFCkA5rwIu1tx/JIE41hozH1gArBEamDKYAG9irXqR5/hf3DnvzK1TDp95DY0Z2WzcatWMkvjtJNbKVla/ja38J1GFVkc1FNNJ8ns+a7joMJU23J0yp7lqUgJMilMjnUZpZFBTmQqYFSZH2hNjJZy2OaztXkbtaoYWa3b4GXUfQvS+xmaQXEkYJ59nVZHYFomaAcRoLIWgbEkokdigPUowHcDHjn0Wtr8LlGv7TuztF+J61xOePSa0nSR0jaQu3RxE86qTd72sSSx8nwlx/qJSXg6f46a5Z3EZXGaZyuW5nUjtJN2Olw+LUi1JHJq6EtN7hbod1rEraI60U0VaMQ4YgVWqrFJUGhpqyE2VSOU9s82nhsPUqU3aS0pc0pTkoJu/RyTPMMh9ssWqy7Wbnd2u2la3WKsmvwewZtlsa0J05pSjNNOL7/wC5yGA/RlCE9bqyaTvpav8Aa72++/2Ml+yjtMBju0hGa5rh06l6NW5mU6appJWsl/3+hJRm36gIqe0Oc9hTlJcUm1y4cfI8/wAH+k59o41o2je2qO9ut03/AE3O29pMtdWlKKs3Z8+CZ4pmuRV4VZJ0m7ttNLqCryPxse2ZZn8a0dUJRmv3bO3S++33NOjjGzzz9H2QVaMJTq/C5W0x+lI7mk7GMnTGTupeTdrd9/7FujidjKxGJtZX3fLnYCNSb4XXiJOhGysUS0rsytM7XvfxDhVkik/YUaOIplWNQgjmO7T5EdSsr7DTTCi1ru7Fz3KMkZEZW3ZqYTE7GmGXJO/KK+IyNMzsTkMlwOopYlE+qL4kPpYPwNakkcBUwU48UV5p9D0DEYaLRnSyuL6EfhemarW9nEzI9R2OJyBPhsUf/XPAzl0009jWOpFo0q+RJq0G1cjfs0nHS5Pia9StZ7NbPf08SajGT+byZ0p3uYfmaq2s56l7NQgvmf5L1DIaMVvuajgiGUNUo6Vwe/cu9gmvRa6vVm6lJipYWC4JEiSXIerFx5O3VbgRxCfNDcq5Jcct7sVXE24Rb8A+12Tt9ugopPkJ0pLl4W/5FbDGIDxJXxVS6utvEu9g3xX5QNXAalZ2t9/7BUmHwRn4dqSuv68CDG4h04trey4XW5ep5EoanGTTatZXtfruzDx2XYtN6VGpHo5aX9upSizGTV7M8wz324nOq0lKChL5VLjbne3cavsf7Uyrz0dpLd7KVkrW+qz/ABt9+VPPfZOtUqSlLCVI7t/A4y1bfut7X/oPkGTdi96WIi23/lzi+7gt1+eJTQskeqUqrt18f+CLEYWL3cd/BWMXCV6iXyVlZcezk19kogxx2IvZU5Ve/R2aXS+qV/wYzklyUjSr00t77L8eZn1Mem7Q+LndbrxuU8fk+PxHGVKjH6Fqk/8AU1ZP8E2H9ncTDhUp8uEZL8mDkNyRPQwqfxKd295X6dO4vQxMYr5l+SHC5FW5zjvx0w4/dstUvZ2Md3G777lxb9Csryxt38Kbb42IsRWrJbU/vfgblLBOPy00iSUJc4lNWvP+DjOmcvVhWnyjFc2t2aeDwNknqvdfhmkqUVxVvuMqKW8Gr80+BmtnudOcZKqI6KUlaUfFdC7TwC4xY0cPq3tuujFByi9/zbb7m8JyjuZyjGX1JPdGhqtGVrF2lK6uEdCkYW0YUlNc2S0nLm2a0oLoLQu4rMbmZlSq+RH2sjTlGPOwGmHVC7kRJipUr8vyW44dk+Gg9g6k2uRngh4WylWwt+N7d3MKlBRVoqyJe0bKlfGaXbS33lRilwTUrxLKuJ0r8bfgqLHd3mEsa+nmVTFiy6oisirHF9UVp4hu93ZdApgotmjKolxZDPGpcn/QoRrpPbdhKTe7Vi8CsC3SxyctLViec482jLU02HsLEJRRZqVIeJC6seSZDNj0XJcFcHGgUUW6MdS4NeI7wyLMXsKxBD5K6wyHVGPQmsLSAEdkivUxHS3ixsWnfuKcr8kzGc3dHRDTTVk8q3Vv+hDOfggFRlzuglhH3vxM6kzWox8kU5p9/gMovkv7k/YPv+yJFRk+CsgwBz9FWnhkpapNuS4b8PDkXoVXLbuGjg3zZZp0lHgaRg/6MtSaa9kCf2C1PqSzoKTvz68AewfUfb9GNojknzb+1v7i0xfP8oJ0XysLs3zSDD9BYzovk1/ChdjL6vIFwfRivLvF24+gJKGaxikroOeZRltdHPYPC3u5X7gMfQ0/FF7IrM2tWdSmVsRWfBK5FluIvTTZaUkzVMw3TKUn1RHp6XNGSQMakB2UpMqKpbiVZq7uazjFj+7oakPJLgoYakkyxKk5dxYtGI0K6b2ByE23uQUMAlxJfdEW0MybJc2+SvDCk8KaQSCC7JsQNx2CxCHExkMxjGlFMXZodIKwqHbA0IWkMYYrB0oVh2hXALBsJoK4LYABN2Kvv6vYtvco1sEr3AuNeSZYxATxqRSrLSV73KxQ8aLSzJuT6EvvpRVK4fYjUCniyLBYp029SuuRnZxjHN/Cmkzbnhrkby25y4sqLTZgVc1lTioojpe0U77rzNnFZMnxRlVsgd9jR34PU0pdO1UkWJ51KS22K0MTUb+YtYXJ2uJrYfLEuQ92RLV0dPaKM2jmco8Sf/2SKW5crZWnyM6fs5FsZnGXTz3kMs3dR2V7G/llPYzMDkyg+Bv0I2Q0c/UzhxDgnQrjJiA4Rx0CPcQDjMZsFsYBXGbIasyB4gKLUWy5rEpFCeIFDEDopaTNC4rlaFcLthEuLRO2DcheIQlXAMWSsVgVMLUBIkiDFN8ie4EgGnRkVovmBFGrOjcieHLjKisrKV7A6y97sLsB5itGhHAz+nzXqGsDLp5o1RGFlYmU8A+nmiKWWy+nzXqbQgsdGMsvl9PmvUkWDl0816mqIMhYmV7pL6fNeovcpfT5r1NUQ8gxMpYOX0+aC91n080aYgyFgjN92n0816i92l0816mkIMgwRm+7S6ea9RPDz6ea9TSEGQYIzPdp9PNeovdZ9PNeppiDIMEZNTBTfLzXqUa2WVeUf5o+p0ggU2XH48HKPK6/0fzQ9RLKa30fzR9TqpSS3e3iOPuM17zOWWW11/g/mj6jvL6/0fzQ/wBx1AhZMXcfo5N5ZiPo/mj/ALgqeW4jnD+aPqbGKzJwnKLgtMVTerXbapJQW1tt9XPl3lenn17NwSi5U4313a7SKle1uCvxHmw7r9IihgKvOPnH1J44Of0+a9RqeeOWpwppqMZT3qWbUZSWy09IX+5JUzjTa8Pi7F1bauj2je3NX37hZMze43uk/p816i90n9PmvUGjnblLSqTbUrNKV7JaVJrbezkvsmxLOpf4qSW8ltO+8akKb/w9Zv8AHeLIjBBe6T+nzXqN7nP6fNeosFnLqOCVNLVe/wCs4JRhLbbd2qLbuYWLzhwc0qbai9KlqsnJJOSe22z262YZBggHgp/T5r1G9yn9PmvUkpZ1GU1DTu6rha/JR1a+H2sao8gwQhCESWIQhAAhCEACEIQAIQhAAhCEAEWJpuUJRT0uUZJSXK6tcof+LlfarK172+J2+KTVvi4qMox6fDwfLUEAGbSy2UeFWX7PRvv8Vt57vffexG8pnb9tJbW2v04/N1jT/hf1GsIAMp5XOzXbS5cn0ktvi2+ZNJbJxQ8sqlvarJN89347OVt9vwaggAy3l03L9o0lGKT3blaKTb+K3Hfhe6W4P/iZJ3VW0tKi3pb1WVRXl8e7/WX8Yo1hABlPKZf/AGlwa58W5O/zdGlb91BTyyTkpOpdLR8Ol2vHRvtL92X8fcaYgAz8Zl/aSk7q0o0o2av+zqObv4p2M6fs9JxcdULPS76Xq+GGi178L72OhEAGHhskcNXxQacJwu4u61ObVnfb5lfwHxOSym760v1fZ8OWiUW/4pJ/Y2xABkvKWqmunJQV1so8IpQulZ7N9n+JMGrlDbj8aXx1JPZvadWNVJb7P4EvubAgAxMJk0qcoNSg9CdlKLdm4wTlHfZ3g3/qYsXlNSeq1SPxNS02ajqcVGTe/dt4m2IAMOhkWmqqmpO09XDlv6r8G4IQAf/Z"/>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4" name="AutoShape 12" descr="data:image/jpeg;base64,/9j/4AAQSkZJRgABAQAAAQABAAD/2wCEAAkGBxQSEhQUEhQUFBUUFBQVFRQUFBgUFxQWFBcXFxQVFBQYHCggGBolGxQVITEhJSkrLi4uFx8zODMsNygtLiwBCgoKDg0OGhAQGywkHxwsLCwsLCwsLCwsLCwsLCwsLCwsLCwsLCwsLCwsLCwsLCwsLCwsLCwsLCwsLCwsLCwsLP/AABEIAMoA+gMBIgACEQEDEQH/xAAbAAABBQEBAAAAAAAAAAAAAAACAAEDBAUGB//EADwQAAIBAgQDBQcACAYDAAAAAAABAgMRBAUSITFBURNhcaHRBhQiMlKBkQcjM2KSorHBQkOC0uHwFRZT/8QAGQEAAwEBAQAAAAAAAAAAAAAAAAECAwQF/8QAJhEAAgIBAwQCAgMAAAAAAAAAAAECERIDITEEE0FRIjIUYRWBkf/aAAwDAQACEQMRAD8A5TDImrcCKiSVeBwGy5OczfmZGC+Y183MfCfMdMPqZT5O1yt7GvSZi5Y9ka0JHNqG0C1MqVESSqkTkc3atm6nRNhpWLjxexmphJnQnSoyn8nbLMq7YkyGLJIibBKiVMNAxRJFEjEkEkOkOkTYxrCsEIQApBIewrAAhmIcBjXBauEMAEagG0JsZMAoQzEDJAOhmxmx9IwCoHUwQwbDsDBpslqPYgpslnwNjJGBm/MxcI/iNrNzEwvzHTD6mU+TsctexoqZl5Y9kaUTnlyaR4D1D3BEmSyiRMOJCpEsRMZLEliQxJIEsZYgSJkMGSJksZJcK5GEhDoK48WMgkhAIQ49gAEVgjUyTLXUld8EOMXJ0hN0rKdPL5ON7bFScT0DEYeMYWS5HDYqFpPxNNXTwomE8irpFYIcyNQGhrBDMBANDWJGKwARWFpCsK4AcxSZNPgV6RLVex0GCMPNeZj4ZfEamazM3CLc6YfUym9zp8t4I04MzMBwRoQZzy5NY8ErYrgtiRJSDSJURxCQhksWTQIIk9MljRNFEsUNSpN8ETzw7ja6tckoBIPSJINIkYKQ6RYp4OTV0na9gJU2uKB2KyOw6QWkfSSMehS1SS6nd5XhFTgl3HH5TC9RHdRex2dMtmzn1nvRTxstmcTjXebOwzJ2i/A4yrxZPUPgrRRDYawbBOY3AYkh2hwAVgRxAIBoYJgXGBy1BBYh7A0BsU9joMEc7mUt2V8HHclx/EHB8TpXBi+To8DwLqZTwfAto55cmy4DuIG49ySySLN3JcodXfe3cYNNXex6P7JYP9Wn13XS3eVCNvcicqRDP2ShKzi5LqrEuH9kUuLv0710Z1W0SWMep0dqPoyzkZmFyenHZRQeKySE1axqKQtRWK4onJnH4/2VkmuyvK/W1l9y3keQzhq7WC7ndO506mNKVzNaMU7L7jaozaeHjFaUuBVxeUqfJeP/AAaVaG90NTq3LcU9mSmzCxGQpLYyMTgJJ2SO3juDCjGUnsZy0IvgpajRg5Flml3aOi0E8KaQrGsIKKpESduzLxtBtPY4vG4SUW9uZ6O7FPGYKM1Zoy1dHMvT1MTzloFo3M0ydwu1wMZxOGUXF0zrjK1sRWHsFYTRIwGNYMYYgGgCUEYHJUBsVHY9Yp+zVJf5cfwBX9kaM+MLeB3dpnIpng2PjuBhOJ7XX/Rrhp8dX2lYgpfoqw6fGf8AEzZRdGb5s8+wj2LKZ6Iv0b0UvhnNfe5m4r9H9RP4JprvRhLSkbRmjj7iR0mI9icRFXVn4FB+z9VfMrfYzcWuUXkilg43nFd56/kWF7Okru7tv6HllLLJxkn0Z6dgcR+phHZPStkaaWzZnqbl6hLU9T+xYcyrQexKdCM2HqH7QibGcgETKoPGZAFEADq1dv8AvIw8bmaotX57JJN+LZpSu+Hn9ypiKa6q/NtK8u69tkRIuNeS7QrXSa4NXRYwLu2YmT11KM1a2ipKNltptyNrAPiKLsJKi4xnEe4MpGhA00QykKdQinIQEONp6otHEYunpk13ndTlscfnUbVGc3Ux2TN9B70ZoLDsDpOI6QbiE0NpGAzBHcQNIxHp9g4hMGTPYbR59hxDIYyJIgmhhtAuJIhBQiIrVsFGXJF2w/ZjoEzDq5LG/AsYfBqmrGk6ZFWhYlxoqyFCkA5rwIu1tx/JIE41hozH1gArBEamDKYAG9irXqR5/hf3DnvzK1TDp95DY0Z2WzcatWMkvjtJNbKVla/ja38J1GFVkc1FNNJ8ns+a7joMJU23J0yp7lqUgJMilMjnUZpZFBTmQqYFSZH2hNjJZy2OaztXkbtaoYWa3b4GXUfQvS+xmaQXEkYJ59nVZHYFomaAcRoLIWgbEkokdigPUowHcDHjn0Wtr8LlGv7TuztF+J61xOePSa0nSR0jaQu3RxE86qTd72sSSx8nwlx/qJSXg6f46a5Z3EZXGaZyuW5nUjtJN2Olw+LUi1JHJq6EtN7hbod1rEraI60U0VaMQ4YgVWqrFJUGhpqyE2VSOU9s82nhsPUqU3aS0pc0pTkoJu/RyTPMMh9ssWqy7Wbnd2u2la3WKsmvwewZtlsa0J05pSjNNOL7/wC5yGA/RlCE9bqyaTvpav8Aa72++/2Ml+yjtMBju0hGa5rh06l6NW5mU6appJWsl/3+hJRm36gIqe0Oc9hTlJcUm1y4cfI8/wAH+k59o41o2je2qO9ut03/AE3O29pMtdWlKKs3Z8+CZ4pmuRV4VZJ0m7ttNLqCryPxse2ZZn8a0dUJRmv3bO3S++33NOjjGzzz9H2QVaMJTq/C5W0x+lI7mk7GMnTGTupeTdrd9/7FujidjKxGJtZX3fLnYCNSb4XXiJOhGysUS0rsytM7XvfxDhVkik/YUaOIplWNQgjmO7T5EdSsr7DTTCi1ru7Fz3KMkZEZW3ZqYTE7GmGXJO/KK+IyNMzsTkMlwOopYlE+qL4kPpYPwNakkcBUwU48UV5p9D0DEYaLRnSyuL6EfhemarW9nEzI9R2OJyBPhsUf/XPAzl0009jWOpFo0q+RJq0G1cjfs0nHS5Pia9StZ7NbPf08SajGT+byZ0p3uYfmaq2s56l7NQgvmf5L1DIaMVvuajgiGUNUo6Vwe/cu9gmvRa6vVm6lJipYWC4JEiSXIerFx5O3VbgRxCfNDcq5Jcct7sVXE24Rb8A+12Tt9ugopPkJ0pLl4W/5FbDGIDxJXxVS6utvEu9g3xX5QNXAalZ2t9/7BUmHwRn4dqSuv68CDG4h04trey4XW5ep5EoanGTTatZXtfruzDx2XYtN6VGpHo5aX9upSizGTV7M8wz324nOq0lKChL5VLjbne3cavsf7Uyrz0dpLd7KVkrW+qz/ABt9+VPPfZOtUqSlLCVI7t/A4y1bfut7X/oPkGTdi96WIi23/lzi+7gt1+eJTQskeqUqrt18f+CLEYWL3cd/BWMXCV6iXyVlZcezk19kogxx2IvZU5Ve/R2aXS+qV/wYzklyUjSr00t77L8eZn1Mem7Q+LndbrxuU8fk+PxHGVKjH6Fqk/8AU1ZP8E2H9ncTDhUp8uEZL8mDkNyRPQwqfxKd295X6dO4vQxMYr5l+SHC5FW5zjvx0w4/dstUvZ2Md3G777lxb9Csryxt38Kbb42IsRWrJbU/vfgblLBOPy00iSUJc4lNWvP+DjOmcvVhWnyjFc2t2aeDwNknqvdfhmkqUVxVvuMqKW8Gr80+BmtnudOcZKqI6KUlaUfFdC7TwC4xY0cPq3tuujFByi9/zbb7m8JyjuZyjGX1JPdGhqtGVrF2lK6uEdCkYW0YUlNc2S0nLm2a0oLoLQu4rMbmZlSq+RH2sjTlGPOwGmHVC7kRJipUr8vyW44dk+Gg9g6k2uRngh4WylWwt+N7d3MKlBRVoqyJe0bKlfGaXbS33lRilwTUrxLKuJ0r8bfgqLHd3mEsa+nmVTFiy6oisirHF9UVp4hu93ZdApgotmjKolxZDPGpcn/QoRrpPbdhKTe7Vi8CsC3SxyctLViec482jLU02HsLEJRRZqVIeJC6seSZDNj0XJcFcHGgUUW6MdS4NeI7wyLMXsKxBD5K6wyHVGPQmsLSAEdkivUxHS3ixsWnfuKcr8kzGc3dHRDTTVk8q3Vv+hDOfggFRlzuglhH3vxM6kzWox8kU5p9/gMovkv7k/YPv+yJFRk+CsgwBz9FWnhkpapNuS4b8PDkXoVXLbuGjg3zZZp0lHgaRg/6MtSaa9kCf2C1PqSzoKTvz68AewfUfb9GNojknzb+1v7i0xfP8oJ0XysLs3zSDD9BYzovk1/ChdjL6vIFwfRivLvF24+gJKGaxikroOeZRltdHPYPC3u5X7gMfQ0/FF7IrM2tWdSmVsRWfBK5FluIvTTZaUkzVMw3TKUn1RHp6XNGSQMakB2UpMqKpbiVZq7uazjFj+7oakPJLgoYakkyxKk5dxYtGI0K6b2ByE23uQUMAlxJfdEW0MybJc2+SvDCk8KaQSCC7JsQNx2CxCHExkMxjGlFMXZodIKwqHbA0IWkMYYrB0oVh2hXALBsJoK4LYABN2Kvv6vYtvco1sEr3AuNeSZYxATxqRSrLSV73KxQ8aLSzJuT6EvvpRVK4fYjUCniyLBYp029SuuRnZxjHN/Cmkzbnhrkby25y4sqLTZgVc1lTioojpe0U77rzNnFZMnxRlVsgd9jR34PU0pdO1UkWJ51KS22K0MTUb+YtYXJ2uJrYfLEuQ92RLV0dPaKM2jmco8Sf/2SKW5crZWnyM6fs5FsZnGXTz3kMs3dR2V7G/llPYzMDkyg+Bv0I2Q0c/UzhxDgnQrjJiA4Rx0CPcQDjMZsFsYBXGbIasyB4gKLUWy5rEpFCeIFDEDopaTNC4rlaFcLthEuLRO2DcheIQlXAMWSsVgVMLUBIkiDFN8ie4EgGnRkVovmBFGrOjcieHLjKisrKV7A6y97sLsB5itGhHAz+nzXqGsDLp5o1RGFlYmU8A+nmiKWWy+nzXqbQgsdGMsvl9PmvUkWDl0816mqIMhYmV7pL6fNeovcpfT5r1NUQ8gxMpYOX0+aC91n080aYgyFgjN92n0816i92l0816mkIMgwRm+7S6ea9RPDz6ea9TSEGQYIzPdp9PNeovdZ9PNeppiDIMEZNTBTfLzXqUa2WVeUf5o+p0ggU2XH48HKPK6/0fzQ9RLKa30fzR9TqpSS3e3iOPuM17zOWWW11/g/mj6jvL6/0fzQ/wBx1AhZMXcfo5N5ZiPo/mj/ALgqeW4jnD+aPqbGKzJwnKLgtMVTerXbapJQW1tt9XPl3lenn17NwSi5U4313a7SKle1uCvxHmw7r9IihgKvOPnH1J44Of0+a9RqeeOWpwppqMZT3qWbUZSWy09IX+5JUzjTa8Pi7F1bauj2je3NX37hZMze43uk/p816i90n9PmvUGjnblLSqTbUrNKV7JaVJrbezkvsmxLOpf4qSW8ltO+8akKb/w9Zv8AHeLIjBBe6T+nzXqN7nP6fNeosFnLqOCVNLVe/wCs4JRhLbbd2qLbuYWLzhwc0qbai9KlqsnJJOSe22z262YZBggHgp/T5r1G9yn9PmvUkpZ1GU1DTu6rha/JR1a+H2sao8gwQhCESWIQhAAhCEACEIQAIQhAAhCEAEWJpuUJRT0uUZJSXK6tcof+LlfarK172+J2+KTVvi4qMox6fDwfLUEAGbSy2UeFWX7PRvv8Vt57vffexG8pnb9tJbW2v04/N1jT/hf1GsIAMp5XOzXbS5cn0ktvi2+ZNJbJxQ8sqlvarJN89347OVt9vwaggAy3l03L9o0lGKT3blaKTb+K3Hfhe6W4P/iZJ3VW0tKi3pb1WVRXl8e7/WX8Yo1hABlPKZf/AGlwa58W5O/zdGlb91BTyyTkpOpdLR8Ol2vHRvtL92X8fcaYgAz8Zl/aSk7q0o0o2av+zqObv4p2M6fs9JxcdULPS76Xq+GGi178L72OhEAGHhskcNXxQacJwu4u61ObVnfb5lfwHxOSym760v1fZ8OWiUW/4pJ/Y2xABkvKWqmunJQV1so8IpQulZ7N9n+JMGrlDbj8aXx1JPZvadWNVJb7P4EvubAgAxMJk0qcoNSg9CdlKLdm4wTlHfZ3g3/qYsXlNSeq1SPxNS02ajqcVGTe/dt4m2IAMOhkWmqqmpO09XDlv6r8G4IQAf/Z"/>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FUN FACTS</a:t>
            </a:r>
            <a:endParaRPr lang="en-US" sz="5400" dirty="0"/>
          </a:p>
        </p:txBody>
      </p:sp>
      <p:pic>
        <p:nvPicPr>
          <p:cNvPr id="5" name="Picture 4"/>
          <p:cNvPicPr>
            <a:picLocks noChangeAspect="1"/>
          </p:cNvPicPr>
          <p:nvPr/>
        </p:nvPicPr>
        <p:blipFill>
          <a:blip r:embed="rId2"/>
          <a:stretch>
            <a:fillRect/>
          </a:stretch>
        </p:blipFill>
        <p:spPr>
          <a:xfrm>
            <a:off x="152400" y="1676400"/>
            <a:ext cx="3352800" cy="2444015"/>
          </a:xfrm>
          <a:prstGeom prst="rect">
            <a:avLst/>
          </a:prstGeom>
        </p:spPr>
      </p:pic>
      <p:sp>
        <p:nvSpPr>
          <p:cNvPr id="4" name="Content Placeholder 3"/>
          <p:cNvSpPr>
            <a:spLocks noGrp="1"/>
          </p:cNvSpPr>
          <p:nvPr>
            <p:ph sz="half" idx="1"/>
          </p:nvPr>
        </p:nvSpPr>
        <p:spPr/>
        <p:txBody>
          <a:bodyPr>
            <a:normAutofit fontScale="77500" lnSpcReduction="20000"/>
          </a:bodyPr>
          <a:lstStyle/>
          <a:p>
            <a:r>
              <a:rPr lang="en-US" dirty="0" smtClean="0"/>
              <a:t>With </a:t>
            </a:r>
            <a:r>
              <a:rPr lang="en-US" dirty="0"/>
              <a:t>62% of American households owning a pet, it is no secret that veterinarians are in high demand. Veterinary care accounts for 14.37 billion of the total amount of money spent on pet care in </a:t>
            </a:r>
            <a:r>
              <a:rPr lang="en-US" dirty="0" smtClean="0"/>
              <a:t>2013.</a:t>
            </a:r>
          </a:p>
          <a:p>
            <a:r>
              <a:rPr lang="en-US" dirty="0" smtClean="0"/>
              <a:t>The </a:t>
            </a:r>
            <a:r>
              <a:rPr lang="en-US" dirty="0"/>
              <a:t>term veterinarian comes from the Latin world </a:t>
            </a:r>
            <a:r>
              <a:rPr lang="en-US" dirty="0" err="1"/>
              <a:t>veterinae</a:t>
            </a:r>
            <a:r>
              <a:rPr lang="en-US" dirty="0"/>
              <a:t> which means ‘working animals’.</a:t>
            </a:r>
          </a:p>
          <a:p>
            <a:r>
              <a:rPr lang="en-US" dirty="0"/>
              <a:t>Dogs are the most popular animal to show up on their veterinary exam table, as 46.3 million households in the United States own a dog</a:t>
            </a:r>
            <a:r>
              <a:rPr lang="en-US" dirty="0" smtClean="0"/>
              <a:t>!</a:t>
            </a:r>
            <a:endParaRPr lang="en-US" dirty="0"/>
          </a:p>
        </p:txBody>
      </p:sp>
    </p:spTree>
    <p:extLst>
      <p:ext uri="{BB962C8B-B14F-4D97-AF65-F5344CB8AC3E}">
        <p14:creationId xmlns:p14="http://schemas.microsoft.com/office/powerpoint/2010/main" val="1897089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575050" y="609600"/>
            <a:ext cx="5340350" cy="5715000"/>
          </a:xfrm>
        </p:spPr>
        <p:txBody>
          <a:bodyPr>
            <a:normAutofit fontScale="77500" lnSpcReduction="20000"/>
          </a:bodyPr>
          <a:lstStyle/>
          <a:p>
            <a:r>
              <a:rPr lang="en-US" dirty="0"/>
              <a:t>Almost 80% of practicing veterinarians are females.</a:t>
            </a:r>
          </a:p>
          <a:p>
            <a:r>
              <a:rPr lang="en-US" dirty="0"/>
              <a:t>All vets must have a specialty. The most common form would be a general practice with household pets and the occasional surgery needing specialty veterinarian equipment. But, others may go on to complete intensive studies oncology, radiology, animal dentistry, dermatology, cardiology, preventative animal medicine, internal medicine, or exotic small animal medicine and surgery.</a:t>
            </a:r>
          </a:p>
          <a:p>
            <a:r>
              <a:rPr lang="en-US" dirty="0"/>
              <a:t>Not all vets practice medicine, some work in basic research and development of new treatments. </a:t>
            </a:r>
          </a:p>
        </p:txBody>
      </p:sp>
      <p:sp>
        <p:nvSpPr>
          <p:cNvPr id="5" name="Title 1"/>
          <p:cNvSpPr>
            <a:spLocks noGrp="1"/>
          </p:cNvSpPr>
          <p:nvPr>
            <p:ph type="title"/>
          </p:nvPr>
        </p:nvSpPr>
        <p:spPr/>
        <p:txBody>
          <a:bodyPr>
            <a:noAutofit/>
          </a:bodyPr>
          <a:lstStyle/>
          <a:p>
            <a:r>
              <a:rPr lang="en-US" sz="5400" dirty="0" smtClean="0"/>
              <a:t>FUN FACTS</a:t>
            </a:r>
            <a:endParaRPr lang="en-US" sz="5400" dirty="0"/>
          </a:p>
        </p:txBody>
      </p:sp>
      <p:pic>
        <p:nvPicPr>
          <p:cNvPr id="6" name="Picture 5"/>
          <p:cNvPicPr>
            <a:picLocks noChangeAspect="1"/>
          </p:cNvPicPr>
          <p:nvPr/>
        </p:nvPicPr>
        <p:blipFill>
          <a:blip r:embed="rId2"/>
          <a:stretch>
            <a:fillRect/>
          </a:stretch>
        </p:blipFill>
        <p:spPr>
          <a:xfrm>
            <a:off x="227012" y="1371600"/>
            <a:ext cx="3348038" cy="2917812"/>
          </a:xfrm>
          <a:prstGeom prst="rect">
            <a:avLst/>
          </a:prstGeom>
        </p:spPr>
      </p:pic>
    </p:spTree>
    <p:extLst>
      <p:ext uri="{BB962C8B-B14F-4D97-AF65-F5344CB8AC3E}">
        <p14:creationId xmlns:p14="http://schemas.microsoft.com/office/powerpoint/2010/main" val="2356501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2561"/>
            <a:ext cx="8686800" cy="841248"/>
          </a:xfrm>
        </p:spPr>
        <p:txBody>
          <a:bodyPr/>
          <a:lstStyle/>
          <a:p>
            <a:r>
              <a:rPr lang="en-US" dirty="0" smtClean="0"/>
              <a:t>FUN FACTS</a:t>
            </a:r>
            <a:endParaRPr lang="en-US" dirty="0"/>
          </a:p>
        </p:txBody>
      </p:sp>
      <p:sp>
        <p:nvSpPr>
          <p:cNvPr id="3" name="Content Placeholder 2"/>
          <p:cNvSpPr>
            <a:spLocks noGrp="1"/>
          </p:cNvSpPr>
          <p:nvPr>
            <p:ph sz="half" idx="1"/>
          </p:nvPr>
        </p:nvSpPr>
        <p:spPr/>
        <p:txBody>
          <a:bodyPr>
            <a:noAutofit/>
          </a:bodyPr>
          <a:lstStyle/>
          <a:p>
            <a:r>
              <a:rPr lang="en-US" sz="1800" dirty="0"/>
              <a:t>Vets must take an oath when they graduate medical school promising they will use their knowledge for the benefit and protection of animal health and welfare. Additionally, they solemnly swear to relieve animal suffering, advance medical knowledge, promote public health, and practice their profession with dignity, while abiding by veterinary medical ethics.</a:t>
            </a:r>
          </a:p>
          <a:p>
            <a:r>
              <a:rPr lang="en-US" sz="1800" dirty="0"/>
              <a:t>In certain situations, vets can have very dangerous jobs! No matter how well behaved an animal can be, there is no way of telling what can happen on that veterinary exam table. </a:t>
            </a:r>
          </a:p>
        </p:txBody>
      </p:sp>
      <p:pic>
        <p:nvPicPr>
          <p:cNvPr id="5" name="Picture 4"/>
          <p:cNvPicPr>
            <a:picLocks noChangeAspect="1"/>
          </p:cNvPicPr>
          <p:nvPr/>
        </p:nvPicPr>
        <p:blipFill>
          <a:blip r:embed="rId2"/>
          <a:stretch>
            <a:fillRect/>
          </a:stretch>
        </p:blipFill>
        <p:spPr>
          <a:xfrm>
            <a:off x="4953000" y="304800"/>
            <a:ext cx="3722561" cy="2199002"/>
          </a:xfrm>
          <a:prstGeom prst="rect">
            <a:avLst/>
          </a:prstGeom>
        </p:spPr>
      </p:pic>
      <p:pic>
        <p:nvPicPr>
          <p:cNvPr id="6" name="Picture 5"/>
          <p:cNvPicPr>
            <a:picLocks noChangeAspect="1"/>
          </p:cNvPicPr>
          <p:nvPr/>
        </p:nvPicPr>
        <p:blipFill>
          <a:blip r:embed="rId3"/>
          <a:stretch>
            <a:fillRect/>
          </a:stretch>
        </p:blipFill>
        <p:spPr>
          <a:xfrm>
            <a:off x="4495800" y="2875977"/>
            <a:ext cx="3488272" cy="1303211"/>
          </a:xfrm>
          <a:prstGeom prst="rect">
            <a:avLst/>
          </a:prstGeom>
        </p:spPr>
      </p:pic>
      <p:pic>
        <p:nvPicPr>
          <p:cNvPr id="7" name="Picture 6"/>
          <p:cNvPicPr>
            <a:picLocks noChangeAspect="1"/>
          </p:cNvPicPr>
          <p:nvPr/>
        </p:nvPicPr>
        <p:blipFill>
          <a:blip r:embed="rId4"/>
          <a:stretch>
            <a:fillRect/>
          </a:stretch>
        </p:blipFill>
        <p:spPr>
          <a:xfrm>
            <a:off x="5366480" y="4495579"/>
            <a:ext cx="2895600" cy="1918771"/>
          </a:xfrm>
          <a:prstGeom prst="rect">
            <a:avLst/>
          </a:prstGeom>
        </p:spPr>
      </p:pic>
    </p:spTree>
    <p:extLst>
      <p:ext uri="{BB962C8B-B14F-4D97-AF65-F5344CB8AC3E}">
        <p14:creationId xmlns:p14="http://schemas.microsoft.com/office/powerpoint/2010/main" val="38809997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783</TotalTime>
  <Words>819</Words>
  <Application>Microsoft Office PowerPoint</Application>
  <PresentationFormat>On-screen Show (4:3)</PresentationFormat>
  <Paragraphs>70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Franklin Gothic Book</vt:lpstr>
      <vt:lpstr>Franklin Gothic Medium</vt:lpstr>
      <vt:lpstr>Jokerman</vt:lpstr>
      <vt:lpstr>Wingdings</vt:lpstr>
      <vt:lpstr>Wingdings 2</vt:lpstr>
      <vt:lpstr>Trek</vt:lpstr>
      <vt:lpstr>Veterinarian</vt:lpstr>
      <vt:lpstr>WHY A VET?</vt:lpstr>
      <vt:lpstr>Education and training</vt:lpstr>
      <vt:lpstr>Clothing and work space</vt:lpstr>
      <vt:lpstr>Salary and job outlook</vt:lpstr>
      <vt:lpstr>time to decide</vt:lpstr>
      <vt:lpstr>FUN FACTS</vt:lpstr>
      <vt:lpstr>FUN FACTS</vt:lpstr>
      <vt:lpstr>FUN FACTS</vt:lpstr>
      <vt:lpstr>Bibliography </vt:lpstr>
    </vt:vector>
  </TitlesOfParts>
  <Company>GSCCCA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Kim Matson</cp:lastModifiedBy>
  <cp:revision>91</cp:revision>
  <dcterms:created xsi:type="dcterms:W3CDTF">2014-02-01T15:39:13Z</dcterms:created>
  <dcterms:modified xsi:type="dcterms:W3CDTF">2018-05-03T20:08:23Z</dcterms:modified>
</cp:coreProperties>
</file>