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sldIdLst>
    <p:sldId id="256" r:id="rId5"/>
    <p:sldId id="258" r:id="rId6"/>
    <p:sldId id="260" r:id="rId7"/>
    <p:sldId id="264" r:id="rId8"/>
    <p:sldId id="269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C2BEBB7-8651-4050-996F-5D816CB1893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5EA1EE6-4D1F-4147-A052-1AA2CF885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/>
          <a:lstStyle/>
          <a:p>
            <a:pPr algn="ctr"/>
            <a:r>
              <a:rPr lang="en-US" sz="6600" dirty="0"/>
              <a:t>Physical vs Chemical Changes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FA9B89D-3940-4DC4-B370-121518B2B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8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696200" cy="4343400"/>
          </a:xfrm>
        </p:spPr>
        <p:txBody>
          <a:bodyPr/>
          <a:lstStyle/>
          <a:p>
            <a:r>
              <a:rPr lang="en-US" dirty="0"/>
              <a:t>A change is a </a:t>
            </a:r>
            <a:r>
              <a:rPr lang="en-US" dirty="0">
                <a:solidFill>
                  <a:srgbClr val="FF0000"/>
                </a:solidFill>
              </a:rPr>
              <a:t>substance</a:t>
            </a:r>
            <a:r>
              <a:rPr lang="en-US" dirty="0"/>
              <a:t> that does not </a:t>
            </a:r>
            <a:r>
              <a:rPr lang="en-US" dirty="0">
                <a:solidFill>
                  <a:srgbClr val="FF0000"/>
                </a:solidFill>
              </a:rPr>
              <a:t>change</a:t>
            </a:r>
            <a:r>
              <a:rPr lang="en-US" dirty="0"/>
              <a:t> the chemical </a:t>
            </a:r>
            <a:r>
              <a:rPr lang="en-US" dirty="0">
                <a:solidFill>
                  <a:srgbClr val="FF0000"/>
                </a:solidFill>
              </a:rPr>
              <a:t>makeup</a:t>
            </a:r>
            <a:r>
              <a:rPr lang="en-US" dirty="0"/>
              <a:t> of the substance.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1. Breaking Watermelon – Changing from one big piece into multiple </a:t>
            </a:r>
            <a:r>
              <a:rPr lang="en-US" dirty="0">
                <a:solidFill>
                  <a:srgbClr val="FF0000"/>
                </a:solidFill>
              </a:rPr>
              <a:t>smaller</a:t>
            </a:r>
            <a:r>
              <a:rPr lang="en-US" dirty="0"/>
              <a:t> pieces.</a:t>
            </a:r>
          </a:p>
          <a:p>
            <a:pPr lvl="1"/>
            <a:r>
              <a:rPr lang="en-US" dirty="0"/>
              <a:t>2. Ice Cream Melting – Changing from one </a:t>
            </a:r>
            <a:r>
              <a:rPr lang="en-US" dirty="0">
                <a:solidFill>
                  <a:srgbClr val="FF0000"/>
                </a:solidFill>
              </a:rPr>
              <a:t>state</a:t>
            </a:r>
            <a:r>
              <a:rPr lang="en-US" dirty="0"/>
              <a:t> of matter to another</a:t>
            </a:r>
          </a:p>
        </p:txBody>
      </p:sp>
    </p:spTree>
    <p:extLst>
      <p:ext uri="{BB962C8B-B14F-4D97-AF65-F5344CB8AC3E}">
        <p14:creationId xmlns:p14="http://schemas.microsoft.com/office/powerpoint/2010/main" val="305366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43800" cy="3886200"/>
          </a:xfrm>
        </p:spPr>
        <p:txBody>
          <a:bodyPr>
            <a:normAutofit/>
          </a:bodyPr>
          <a:lstStyle/>
          <a:p>
            <a:r>
              <a:rPr lang="en-US" sz="4400" dirty="0"/>
              <a:t>SUBSTANCES STAY THE </a:t>
            </a:r>
            <a:r>
              <a:rPr lang="en-US" sz="4400" dirty="0">
                <a:solidFill>
                  <a:srgbClr val="FF0000"/>
                </a:solidFill>
              </a:rPr>
              <a:t>SAME</a:t>
            </a:r>
            <a:r>
              <a:rPr lang="en-US" sz="4400" dirty="0"/>
              <a:t>, BUT SHAPE, SIZE OR FORM </a:t>
            </a:r>
            <a:r>
              <a:rPr lang="en-US" sz="4400" dirty="0">
                <a:solidFill>
                  <a:srgbClr val="FF0000"/>
                </a:solidFill>
              </a:rPr>
              <a:t>DIFFER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228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780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PHASE CHANGE = </a:t>
            </a:r>
            <a:r>
              <a:rPr lang="en-US" sz="4800" dirty="0">
                <a:solidFill>
                  <a:srgbClr val="FF0000"/>
                </a:solidFill>
              </a:rPr>
              <a:t>Physical Changes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28766"/>
              </p:ext>
            </p:extLst>
          </p:nvPr>
        </p:nvGraphicFramePr>
        <p:xfrm>
          <a:off x="152400" y="457202"/>
          <a:ext cx="8839200" cy="5131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1998">
                <a:tc>
                  <a:txBody>
                    <a:bodyPr/>
                    <a:lstStyle/>
                    <a:p>
                      <a:r>
                        <a:rPr lang="en-US" dirty="0"/>
                        <a:t>From 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Phase Change: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Added or Subtracted Energy: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07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SOLID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MELTING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ADDING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HEAT/ENERGY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07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SOLID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FREEZING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SUBTRACTING HEAT/ENERGY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07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CONDENSATION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SUBTRACTING HEAT/ENERGY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07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VAPORIZATION/ BOILING/   EVAPORATION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ADDING HEAT/ENERGY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07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SOLID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SUBLIMATION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ADDING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HEAT/ENERGY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07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SOLID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SUBLIMATION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SUBTRACTING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HEAT/ENERGY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9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007A-F3D9-4587-A61E-0CC94FC9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physical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63715-1892-4686-9F9A-D7ED95501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state of matter like freezing water or boiling it</a:t>
            </a:r>
          </a:p>
          <a:p>
            <a:r>
              <a:rPr lang="en-US" dirty="0"/>
              <a:t>Dissolving salt in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Changes: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96052"/>
            <a:ext cx="7924800" cy="430934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Change that results in the </a:t>
            </a:r>
            <a:r>
              <a:rPr lang="en-US" sz="3200" dirty="0">
                <a:solidFill>
                  <a:srgbClr val="FF0000"/>
                </a:solidFill>
              </a:rPr>
              <a:t>formation</a:t>
            </a:r>
            <a:r>
              <a:rPr lang="en-US" sz="3200" dirty="0"/>
              <a:t> of a new </a:t>
            </a:r>
            <a:r>
              <a:rPr lang="en-US" sz="3200" dirty="0">
                <a:solidFill>
                  <a:srgbClr val="FF0000"/>
                </a:solidFill>
              </a:rPr>
              <a:t>product</a:t>
            </a:r>
          </a:p>
          <a:p>
            <a:r>
              <a:rPr lang="en-US" sz="3200" dirty="0">
                <a:solidFill>
                  <a:srgbClr val="FF0000"/>
                </a:solidFill>
              </a:rPr>
              <a:t>Increase the temperature during a chemical change will increase the speed of the reaction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Mass does not change in a chemical change</a:t>
            </a:r>
          </a:p>
          <a:p>
            <a:r>
              <a:rPr lang="en-US" sz="3200" dirty="0">
                <a:solidFill>
                  <a:schemeClr val="tx1"/>
                </a:solidFill>
              </a:rPr>
              <a:t>Examples:</a:t>
            </a:r>
          </a:p>
          <a:p>
            <a:pPr lvl="3"/>
            <a:r>
              <a:rPr lang="en-US" sz="2400" dirty="0">
                <a:solidFill>
                  <a:schemeClr val="tx1"/>
                </a:solidFill>
              </a:rPr>
              <a:t>Rusty Car – Metal and </a:t>
            </a:r>
            <a:r>
              <a:rPr lang="en-US" sz="2400" dirty="0">
                <a:solidFill>
                  <a:srgbClr val="FF0000"/>
                </a:solidFill>
              </a:rPr>
              <a:t>oxygen</a:t>
            </a:r>
            <a:r>
              <a:rPr lang="en-US" sz="2400" dirty="0">
                <a:solidFill>
                  <a:schemeClr val="tx1"/>
                </a:solidFill>
              </a:rPr>
              <a:t> react to form </a:t>
            </a:r>
            <a:r>
              <a:rPr lang="en-US" sz="2400" dirty="0">
                <a:solidFill>
                  <a:srgbClr val="FF0000"/>
                </a:solidFill>
              </a:rPr>
              <a:t>Iron Oxide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3"/>
            <a:r>
              <a:rPr lang="en-US" sz="2400" dirty="0">
                <a:solidFill>
                  <a:schemeClr val="tx1"/>
                </a:solidFill>
              </a:rPr>
              <a:t>Sodium metal and Chlorine gas </a:t>
            </a:r>
            <a:r>
              <a:rPr lang="en-US" sz="2400" dirty="0">
                <a:solidFill>
                  <a:srgbClr val="FF0000"/>
                </a:solidFill>
              </a:rPr>
              <a:t>react</a:t>
            </a:r>
            <a:r>
              <a:rPr lang="en-US" sz="2400" dirty="0">
                <a:solidFill>
                  <a:schemeClr val="tx1"/>
                </a:solidFill>
              </a:rPr>
              <a:t> to form Sodium Chloride, </a:t>
            </a:r>
            <a:r>
              <a:rPr lang="en-US" sz="2400" dirty="0">
                <a:solidFill>
                  <a:srgbClr val="FF0000"/>
                </a:solidFill>
              </a:rPr>
              <a:t>Table Salt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3"/>
            <a:r>
              <a:rPr lang="en-US" sz="2400" dirty="0">
                <a:solidFill>
                  <a:schemeClr val="tx1"/>
                </a:solidFill>
              </a:rPr>
              <a:t>Digesting food – food is </a:t>
            </a:r>
            <a:r>
              <a:rPr lang="en-US" sz="2400" dirty="0">
                <a:solidFill>
                  <a:srgbClr val="FF0000"/>
                </a:solidFill>
              </a:rPr>
              <a:t>broken</a:t>
            </a:r>
            <a:r>
              <a:rPr lang="en-US" sz="2400" dirty="0">
                <a:solidFill>
                  <a:schemeClr val="tx1"/>
                </a:solidFill>
              </a:rPr>
              <a:t> down by </a:t>
            </a:r>
            <a:r>
              <a:rPr lang="en-US" sz="2400" dirty="0">
                <a:solidFill>
                  <a:srgbClr val="FF0000"/>
                </a:solidFill>
              </a:rPr>
              <a:t>stomach acid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42672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***CHEMICAL CHANGES PRODUCES A NEW </a:t>
            </a:r>
            <a:r>
              <a:rPr lang="en-US" dirty="0">
                <a:solidFill>
                  <a:srgbClr val="FF0000"/>
                </a:solidFill>
              </a:rPr>
              <a:t>SUBSTANCE</a:t>
            </a:r>
            <a:r>
              <a:rPr lang="en-US" dirty="0"/>
              <a:t>***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0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5800"/>
            <a:ext cx="9144000" cy="16002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characteristics of  chemical changes.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74956"/>
              </p:ext>
            </p:extLst>
          </p:nvPr>
        </p:nvGraphicFramePr>
        <p:xfrm>
          <a:off x="838200" y="609600"/>
          <a:ext cx="75438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7400">
                <a:tc>
                  <a:txBody>
                    <a:bodyPr/>
                    <a:lstStyle/>
                    <a:p>
                      <a:r>
                        <a:rPr lang="en-US" dirty="0"/>
                        <a:t>BURNING: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COLOR: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858889"/>
              </p:ext>
            </p:extLst>
          </p:nvPr>
        </p:nvGraphicFramePr>
        <p:xfrm>
          <a:off x="1524000" y="2667000"/>
          <a:ext cx="60960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400">
                <a:tc>
                  <a:txBody>
                    <a:bodyPr/>
                    <a:lstStyle/>
                    <a:p>
                      <a:r>
                        <a:rPr lang="en-US" dirty="0"/>
                        <a:t>BUBBLES/GAS</a:t>
                      </a:r>
                      <a:r>
                        <a:rPr lang="en-US" baseline="0" dirty="0"/>
                        <a:t> FORMS: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LIQUIDS FORM</a:t>
                      </a:r>
                      <a:r>
                        <a:rPr lang="en-US" baseline="0" dirty="0"/>
                        <a:t> A SOLID: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52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Reactions: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419600"/>
          </a:xfrm>
        </p:spPr>
        <p:txBody>
          <a:bodyPr>
            <a:noAutofit/>
          </a:bodyPr>
          <a:lstStyle/>
          <a:p>
            <a:r>
              <a:rPr lang="en-US" sz="3600" dirty="0"/>
              <a:t>Process by which </a:t>
            </a:r>
            <a:r>
              <a:rPr lang="en-US" sz="3600" dirty="0">
                <a:solidFill>
                  <a:srgbClr val="FF0000"/>
                </a:solidFill>
              </a:rPr>
              <a:t>elements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00"/>
                </a:solidFill>
              </a:rPr>
              <a:t>compounds</a:t>
            </a:r>
            <a:r>
              <a:rPr lang="en-US" sz="3600" dirty="0"/>
              <a:t> combine to form new </a:t>
            </a:r>
            <a:r>
              <a:rPr lang="en-US" sz="3600" dirty="0">
                <a:solidFill>
                  <a:srgbClr val="FF0000"/>
                </a:solidFill>
              </a:rPr>
              <a:t>substances</a:t>
            </a:r>
            <a:r>
              <a:rPr lang="en-US" sz="3600" dirty="0"/>
              <a:t>.</a:t>
            </a:r>
          </a:p>
          <a:p>
            <a:r>
              <a:rPr lang="en-US" sz="3600" dirty="0"/>
              <a:t>Examples:</a:t>
            </a:r>
          </a:p>
          <a:p>
            <a:pPr lvl="1"/>
            <a:r>
              <a:rPr lang="en-US" sz="3200" dirty="0"/>
              <a:t>1. Rust</a:t>
            </a:r>
          </a:p>
          <a:p>
            <a:pPr lvl="1"/>
            <a:r>
              <a:rPr lang="en-US" sz="3200" dirty="0"/>
              <a:t>2. Battery</a:t>
            </a:r>
          </a:p>
          <a:p>
            <a:pPr lvl="1"/>
            <a:r>
              <a:rPr lang="en-US" sz="3200" dirty="0"/>
              <a:t>3. Burning Wood</a:t>
            </a:r>
          </a:p>
        </p:txBody>
      </p:sp>
    </p:spTree>
    <p:extLst>
      <p:ext uri="{BB962C8B-B14F-4D97-AF65-F5344CB8AC3E}">
        <p14:creationId xmlns:p14="http://schemas.microsoft.com/office/powerpoint/2010/main" val="2848967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bbce7efe-5611-445c-8ca3-4062a23aca31" xsi:nil="true"/>
    <Self_Registration_Enabled xmlns="bbce7efe-5611-445c-8ca3-4062a23aca31" xsi:nil="true"/>
    <Templates xmlns="bbce7efe-5611-445c-8ca3-4062a23aca31" xsi:nil="true"/>
    <Student_Groups xmlns="bbce7efe-5611-445c-8ca3-4062a23aca31">
      <UserInfo>
        <DisplayName/>
        <AccountId xsi:nil="true"/>
        <AccountType/>
      </UserInfo>
    </Student_Groups>
    <AppVersion xmlns="bbce7efe-5611-445c-8ca3-4062a23aca31" xsi:nil="true"/>
    <Invited_Teachers xmlns="bbce7efe-5611-445c-8ca3-4062a23aca31" xsi:nil="true"/>
    <CultureName xmlns="bbce7efe-5611-445c-8ca3-4062a23aca31" xsi:nil="true"/>
    <Students xmlns="bbce7efe-5611-445c-8ca3-4062a23aca31">
      <UserInfo>
        <DisplayName/>
        <AccountId xsi:nil="true"/>
        <AccountType/>
      </UserInfo>
    </Students>
    <TeamsChannelId xmlns="bbce7efe-5611-445c-8ca3-4062a23aca31" xsi:nil="true"/>
    <Has_Teacher_Only_SectionGroup xmlns="bbce7efe-5611-445c-8ca3-4062a23aca31" xsi:nil="true"/>
    <FolderType xmlns="bbce7efe-5611-445c-8ca3-4062a23aca31" xsi:nil="true"/>
    <Owner xmlns="bbce7efe-5611-445c-8ca3-4062a23aca31">
      <UserInfo>
        <DisplayName/>
        <AccountId xsi:nil="true"/>
        <AccountType/>
      </UserInfo>
    </Owner>
    <IsNotebookLocked xmlns="bbce7efe-5611-445c-8ca3-4062a23aca31" xsi:nil="true"/>
    <Is_Collaboration_Space_Locked xmlns="bbce7efe-5611-445c-8ca3-4062a23aca31" xsi:nil="true"/>
    <NotebookType xmlns="bbce7efe-5611-445c-8ca3-4062a23aca31" xsi:nil="true"/>
    <Teachers xmlns="bbce7efe-5611-445c-8ca3-4062a23aca31">
      <UserInfo>
        <DisplayName/>
        <AccountId xsi:nil="true"/>
        <AccountType/>
      </UserInfo>
    </Teachers>
    <DefaultSectionNames xmlns="bbce7efe-5611-445c-8ca3-4062a23aca31" xsi:nil="true"/>
    <Math_Settings xmlns="bbce7efe-5611-445c-8ca3-4062a23aca31" xsi:nil="true"/>
    <Distribution_Groups xmlns="bbce7efe-5611-445c-8ca3-4062a23aca31" xsi:nil="true"/>
    <LMS_Mappings xmlns="bbce7efe-5611-445c-8ca3-4062a23aca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28" ma:contentTypeDescription="Create a new document." ma:contentTypeScope="" ma:versionID="7fb1aa84ce0a3b56bcb650cdce3fc7ed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0cc0564a05eeca25a6b646679331527d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A381AC-2814-46F7-B934-F1866FDC99FC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bbce7efe-5611-445c-8ca3-4062a23aca31"/>
    <ds:schemaRef ds:uri="eea96a66-d6c2-4d9c-af83-8babcc46a72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E4413B2-E6CB-442F-9D56-B7890DF129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4CBD0D-2072-4974-BAFC-D6FCE2E9E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110</TotalTime>
  <Words>282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NewsPrint</vt:lpstr>
      <vt:lpstr>Physical vs Chemical Changes</vt:lpstr>
      <vt:lpstr>Physical Change</vt:lpstr>
      <vt:lpstr>PowerPoint Presentation</vt:lpstr>
      <vt:lpstr>PHASE CHANGE = Physical Changes</vt:lpstr>
      <vt:lpstr>Examples of physical changes</vt:lpstr>
      <vt:lpstr>Chemical Changes:</vt:lpstr>
      <vt:lpstr>characteristics of  chemical changes.</vt:lpstr>
      <vt:lpstr>Chemical Reactions: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vs Chemical Changes</dc:title>
  <dc:creator>JleeC</dc:creator>
  <cp:lastModifiedBy>Kim Matson</cp:lastModifiedBy>
  <cp:revision>13</cp:revision>
  <dcterms:created xsi:type="dcterms:W3CDTF">2014-04-22T23:22:48Z</dcterms:created>
  <dcterms:modified xsi:type="dcterms:W3CDTF">2020-05-11T12:08:41Z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